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52" r:id="rId1"/>
  </p:sldMasterIdLst>
  <p:sldIdLst>
    <p:sldId id="256" r:id="rId2"/>
    <p:sldId id="279" r:id="rId3"/>
    <p:sldId id="260" r:id="rId4"/>
    <p:sldId id="258" r:id="rId5"/>
    <p:sldId id="288" r:id="rId6"/>
    <p:sldId id="281" r:id="rId7"/>
    <p:sldId id="276" r:id="rId8"/>
    <p:sldId id="287" r:id="rId9"/>
    <p:sldId id="285" r:id="rId10"/>
    <p:sldId id="286" r:id="rId11"/>
    <p:sldId id="265" r:id="rId12"/>
    <p:sldId id="282" r:id="rId13"/>
    <p:sldId id="271" r:id="rId14"/>
    <p:sldId id="283" r:id="rId15"/>
    <p:sldId id="273" r:id="rId16"/>
    <p:sldId id="274" r:id="rId17"/>
    <p:sldId id="275" r:id="rId18"/>
    <p:sldId id="284" r:id="rId19"/>
    <p:sldId id="261" r:id="rId2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35" autoAdjust="0"/>
    <p:restoredTop sz="94660"/>
  </p:normalViewPr>
  <p:slideViewPr>
    <p:cSldViewPr snapToGrid="0">
      <p:cViewPr varScale="1">
        <p:scale>
          <a:sx n="33" d="100"/>
          <a:sy n="33" d="100"/>
        </p:scale>
        <p:origin x="240" y="4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03/04/2016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89436499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03/04/2016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333768487"/>
      </p:ext>
    </p:extLst>
  </p:cSld>
  <p:clrMapOvr>
    <a:masterClrMapping/>
  </p:clrMapOvr>
  <p:hf sldNum="0" hdr="0" ftr="0" dt="0"/>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03/04/2016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latin typeface="Arial"/>
              </a:rPr>
              <a:t>”</a:t>
            </a:r>
            <a:endParaRPr lang="en-US" dirty="0">
              <a:solidFill>
                <a:schemeClr val="accent1">
                  <a:lumMod val="60000"/>
                  <a:lumOff val="40000"/>
                </a:schemeClr>
              </a:solidFill>
              <a:latin typeface="Arial"/>
            </a:endParaRPr>
          </a:p>
        </p:txBody>
      </p:sp>
    </p:spTree>
    <p:extLst>
      <p:ext uri="{BB962C8B-B14F-4D97-AF65-F5344CB8AC3E}">
        <p14:creationId xmlns:p14="http://schemas.microsoft.com/office/powerpoint/2010/main" val="1622085578"/>
      </p:ext>
    </p:extLst>
  </p:cSld>
  <p:clrMapOvr>
    <a:masterClrMapping/>
  </p:clrMapOvr>
  <p:hf sldNum="0" hdr="0" ftr="0" dt="0"/>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03/04/2016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4230427527"/>
      </p:ext>
    </p:extLst>
  </p:cSld>
  <p:clrMapOvr>
    <a:masterClrMapping/>
  </p:clrMapOvr>
  <p:hf sldNum="0" hdr="0" ftr="0" dt="0"/>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03/04/2016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1405768222"/>
      </p:ext>
    </p:extLst>
  </p:cSld>
  <p:clrMapOvr>
    <a:masterClrMapping/>
  </p:clrMapOvr>
  <p:hf sldNum="0" hdr="0" ftr="0" dt="0"/>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smtClean="0"/>
              <a:t>Click to edit Master title style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03/04/2016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871429108"/>
      </p:ext>
    </p:extLst>
  </p:cSld>
  <p:clrMapOvr>
    <a:masterClrMapping/>
  </p:clrMapOvr>
  <p:hf sldNum="0" hdr="0" ftr="0" dt="0"/>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03/04/2016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135226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03/04/2016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0526176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smtClean="0"/>
              <a:pPr/>
              <a:t>03/04/2016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29094560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86B75A-687E-405C-8A0B-8D00578BA2C3}" type="datetimeFigureOut">
              <a:rPr lang="en-US" smtClean="0"/>
              <a:pPr/>
              <a:t>03/04/2016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3097791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586B75A-687E-405C-8A0B-8D00578BA2C3}" type="datetimeFigureOut">
              <a:rPr lang="en-US" smtClean="0"/>
              <a:pPr/>
              <a:t>03/04/2016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0523142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smtClean="0"/>
              <a:pPr/>
              <a:t>03/04/2016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323976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586B75A-687E-405C-8A0B-8D00578BA2C3}" type="datetimeFigureOut">
              <a:rPr lang="en-US" smtClean="0"/>
              <a:pPr/>
              <a:t>03/04/2016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5381162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86B75A-687E-405C-8A0B-8D00578BA2C3}" type="datetimeFigureOut">
              <a:rPr lang="en-US" smtClean="0"/>
              <a:pPr/>
              <a:t>03/04/2016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6063789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smtClean="0"/>
              <a:t>Click to edit Master title style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86B75A-687E-405C-8A0B-8D00578BA2C3}" type="datetimeFigureOut">
              <a:rPr lang="en-US" smtClean="0"/>
              <a:pPr/>
              <a:t>03/04/2016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43667149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86B75A-687E-405C-8A0B-8D00578BA2C3}" type="datetimeFigureOut">
              <a:rPr lang="en-US" smtClean="0"/>
              <a:pPr/>
              <a:t>03/04/2016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3331748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586B75A-687E-405C-8A0B-8D00578BA2C3}" type="datetimeFigureOut">
              <a:rPr lang="en-US" smtClean="0"/>
              <a:pPr/>
              <a:t>03/04/2016</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917873614"/>
      </p:ext>
    </p:extLst>
  </p:cSld>
  <p:clrMap bg1="lt1" tx1="dk1" bg2="lt2" tx2="dk2" accent1="accent1" accent2="accent2" accent3="accent3" accent4="accent4" accent5="accent5" accent6="accent6" hlink="hlink" folHlink="folHlink"/>
  <p:sldLayoutIdLst>
    <p:sldLayoutId id="2147483853" r:id="rId1"/>
    <p:sldLayoutId id="2147483854" r:id="rId2"/>
    <p:sldLayoutId id="2147483855" r:id="rId3"/>
    <p:sldLayoutId id="2147483856" r:id="rId4"/>
    <p:sldLayoutId id="2147483857" r:id="rId5"/>
    <p:sldLayoutId id="2147483858" r:id="rId6"/>
    <p:sldLayoutId id="2147483859" r:id="rId7"/>
    <p:sldLayoutId id="2147483860" r:id="rId8"/>
    <p:sldLayoutId id="2147483861" r:id="rId9"/>
    <p:sldLayoutId id="2147483862" r:id="rId10"/>
    <p:sldLayoutId id="2147483863" r:id="rId11"/>
    <p:sldLayoutId id="2147483864" r:id="rId12"/>
    <p:sldLayoutId id="2147483865" r:id="rId13"/>
    <p:sldLayoutId id="2147483866" r:id="rId14"/>
    <p:sldLayoutId id="2147483867" r:id="rId15"/>
    <p:sldLayoutId id="2147483868" r:id="rId16"/>
  </p:sldLayoutIdLst>
  <p:hf sldNum="0" hdr="0" ftr="0" dt="0"/>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www.bing.com/videos/search?q=video+-+1890+beginning+of+jim+crow&amp;view=detail&amp;&amp;mid=87FDC6996C10F8A4343787FDC6996C10F8A43437&amp;rvsmid=87FDC6996C10F8A4343787FDC6996C10F8A43437&amp;fsscr=0"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a:bodyPr>
          <a:lstStyle/>
          <a:p>
            <a:r>
              <a:rPr lang="en-US" sz="3200" dirty="0" smtClean="0">
                <a:latin typeface="Century Gothic" panose="020B0502020202020204" pitchFamily="34" charset="0"/>
              </a:rPr>
              <a:t>Jim Crow Laws</a:t>
            </a:r>
            <a:endParaRPr lang="en-US" sz="3200" dirty="0">
              <a:latin typeface="Century Gothic" panose="020B0502020202020204" pitchFamily="34" charset="0"/>
            </a:endParaRPr>
          </a:p>
        </p:txBody>
      </p:sp>
      <p:sp>
        <p:nvSpPr>
          <p:cNvPr id="5" name="Content Placeholder 4"/>
          <p:cNvSpPr>
            <a:spLocks noGrp="1"/>
          </p:cNvSpPr>
          <p:nvPr>
            <p:ph idx="1"/>
          </p:nvPr>
        </p:nvSpPr>
        <p:spPr/>
        <p:txBody>
          <a:bodyPr/>
          <a:lstStyle/>
          <a:p>
            <a:r>
              <a:rPr lang="en-US" dirty="0" smtClean="0">
                <a:latin typeface="Century Gothic" panose="020B0502020202020204" pitchFamily="34" charset="0"/>
              </a:rPr>
              <a:t>SS.912.A.2.5 – </a:t>
            </a:r>
            <a:r>
              <a:rPr lang="en-US" dirty="0">
                <a:latin typeface="Century Gothic" panose="020B0502020202020204" pitchFamily="34" charset="0"/>
              </a:rPr>
              <a:t>Assess how Jim Crow Laws influenced life for African Americans and other racial/ethnic minority groups.</a:t>
            </a:r>
            <a:endParaRPr lang="en-US" dirty="0" smtClean="0">
              <a:latin typeface="Century Gothic" panose="020B0502020202020204" pitchFamily="34" charset="0"/>
            </a:endParaRPr>
          </a:p>
          <a:p>
            <a:r>
              <a:rPr lang="en-US" dirty="0" smtClean="0">
                <a:latin typeface="Century Gothic" panose="020B0502020202020204" pitchFamily="34" charset="0"/>
              </a:rPr>
              <a:t>Essential Question: </a:t>
            </a:r>
            <a:r>
              <a:rPr lang="en-US" dirty="0">
                <a:latin typeface="Century Gothic" panose="020B0502020202020204" pitchFamily="34" charset="0"/>
              </a:rPr>
              <a:t>How did Jim Crow laws affect the United States</a:t>
            </a:r>
            <a:r>
              <a:rPr lang="en-US" dirty="0" smtClean="0">
                <a:latin typeface="Century Gothic" panose="020B0502020202020204" pitchFamily="34" charset="0"/>
              </a:rPr>
              <a:t>?</a:t>
            </a:r>
            <a:endParaRPr lang="en-US" dirty="0">
              <a:latin typeface="Century Gothic" panose="020B0502020202020204" pitchFamily="34" charset="0"/>
            </a:endParaRPr>
          </a:p>
          <a:p>
            <a:pPr marL="0" indent="0">
              <a:buNone/>
            </a:pPr>
            <a:endParaRPr lang="en-US" dirty="0">
              <a:latin typeface="Century Gothic" panose="020B0502020202020204"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3819" y="3476721"/>
            <a:ext cx="4688992" cy="3344566"/>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7334" y="3476721"/>
            <a:ext cx="3878945" cy="3117262"/>
          </a:xfrm>
          <a:prstGeom prst="rect">
            <a:avLst/>
          </a:prstGeom>
        </p:spPr>
      </p:pic>
    </p:spTree>
    <p:extLst>
      <p:ext uri="{BB962C8B-B14F-4D97-AF65-F5344CB8AC3E}">
        <p14:creationId xmlns:p14="http://schemas.microsoft.com/office/powerpoint/2010/main" val="144041745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Jim Crow Laws (We Do)</a:t>
            </a:r>
            <a:endParaRPr lang="en-US" dirty="0"/>
          </a:p>
        </p:txBody>
      </p:sp>
      <p:pic>
        <p:nvPicPr>
          <p:cNvPr id="5" name="Content Placeholder 4"/>
          <p:cNvPicPr>
            <a:picLocks noGrp="1" noChangeAspect="1"/>
          </p:cNvPicPr>
          <p:nvPr>
            <p:ph sz="half" idx="1"/>
          </p:nvPr>
        </p:nvPicPr>
        <p:blipFill>
          <a:blip r:embed="rId2"/>
          <a:stretch>
            <a:fillRect/>
          </a:stretch>
        </p:blipFill>
        <p:spPr>
          <a:xfrm>
            <a:off x="502488" y="2125014"/>
            <a:ext cx="5245902" cy="3617072"/>
          </a:xfrm>
          <a:prstGeom prst="rect">
            <a:avLst/>
          </a:prstGeom>
        </p:spPr>
      </p:pic>
      <p:sp>
        <p:nvSpPr>
          <p:cNvPr id="4" name="Content Placeholder 3"/>
          <p:cNvSpPr>
            <a:spLocks noGrp="1"/>
          </p:cNvSpPr>
          <p:nvPr>
            <p:ph sz="half" idx="2"/>
          </p:nvPr>
        </p:nvSpPr>
        <p:spPr>
          <a:xfrm>
            <a:off x="5859886" y="2421228"/>
            <a:ext cx="3414115" cy="3320858"/>
          </a:xfrm>
        </p:spPr>
        <p:txBody>
          <a:bodyPr/>
          <a:lstStyle/>
          <a:p>
            <a:r>
              <a:rPr lang="en-US" sz="2200" dirty="0">
                <a:latin typeface="Century Gothic" panose="020B0502020202020204" pitchFamily="34" charset="0"/>
              </a:rPr>
              <a:t>What were some of the different justifications given for abolishing Jim Crow?</a:t>
            </a:r>
          </a:p>
          <a:p>
            <a:r>
              <a:rPr lang="en-US" sz="2200" dirty="0">
                <a:latin typeface="Century Gothic" panose="020B0502020202020204" pitchFamily="34" charset="0"/>
              </a:rPr>
              <a:t>What different </a:t>
            </a:r>
            <a:r>
              <a:rPr lang="en-US" sz="2200" dirty="0" smtClean="0">
                <a:latin typeface="Century Gothic" panose="020B0502020202020204" pitchFamily="34" charset="0"/>
              </a:rPr>
              <a:t>methods were used to oppose Jim Crow laws? </a:t>
            </a:r>
            <a:endParaRPr lang="en-US" sz="2200" dirty="0">
              <a:latin typeface="Century Gothic" panose="020B0502020202020204" pitchFamily="34" charset="0"/>
            </a:endParaRPr>
          </a:p>
        </p:txBody>
      </p:sp>
    </p:spTree>
    <p:extLst>
      <p:ext uri="{BB962C8B-B14F-4D97-AF65-F5344CB8AC3E}">
        <p14:creationId xmlns:p14="http://schemas.microsoft.com/office/powerpoint/2010/main" val="419620495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9245" y="540914"/>
            <a:ext cx="9646276" cy="5718220"/>
          </a:xfrm>
        </p:spPr>
        <p:txBody>
          <a:bodyPr>
            <a:normAutofit/>
          </a:bodyPr>
          <a:lstStyle/>
          <a:p>
            <a:pPr marL="0" indent="0">
              <a:buNone/>
            </a:pPr>
            <a:r>
              <a:rPr lang="en-US" sz="2800" dirty="0" smtClean="0">
                <a:latin typeface="Century Gothic" panose="020B0502020202020204" pitchFamily="34" charset="0"/>
              </a:rPr>
              <a:t>Bell Ringer Question</a:t>
            </a:r>
          </a:p>
          <a:p>
            <a:pPr marL="514350" indent="-514350">
              <a:buFont typeface="+mj-lt"/>
              <a:buAutoNum type="arabicPeriod"/>
            </a:pPr>
            <a:endParaRPr lang="en-US" sz="2000" dirty="0" smtClean="0">
              <a:latin typeface="Century Gothic" panose="020B0502020202020204" pitchFamily="34" charset="0"/>
            </a:endParaRPr>
          </a:p>
          <a:p>
            <a:pPr marL="514350" indent="-514350">
              <a:buFont typeface="+mj-lt"/>
              <a:buAutoNum type="arabicPeriod"/>
            </a:pPr>
            <a:r>
              <a:rPr lang="en-US" sz="2000" dirty="0">
                <a:latin typeface="Century Gothic" panose="020B0502020202020204" pitchFamily="34" charset="0"/>
              </a:rPr>
              <a:t>The Jim Crow laws of the post-Civil War Era were </a:t>
            </a:r>
            <a:r>
              <a:rPr lang="en-US" sz="2000" dirty="0" smtClean="0">
                <a:latin typeface="Century Gothic" panose="020B0502020202020204" pitchFamily="34" charset="0"/>
              </a:rPr>
              <a:t>attempts by</a:t>
            </a:r>
            <a:endParaRPr lang="en-US" sz="2000" dirty="0">
              <a:latin typeface="Century Gothic" panose="020B0502020202020204" pitchFamily="34" charset="0"/>
            </a:endParaRPr>
          </a:p>
          <a:p>
            <a:pPr marL="457200" indent="-457200">
              <a:buFont typeface="+mj-lt"/>
              <a:buAutoNum type="alphaUcPeriod"/>
            </a:pPr>
            <a:r>
              <a:rPr lang="en-US" sz="2000" dirty="0">
                <a:latin typeface="Century Gothic" panose="020B0502020202020204" pitchFamily="34" charset="0"/>
              </a:rPr>
              <a:t>the Federal Government to improve the status of African Americans and Native American Indians </a:t>
            </a:r>
          </a:p>
          <a:p>
            <a:pPr marL="457200" indent="-457200">
              <a:buFont typeface="+mj-lt"/>
              <a:buAutoNum type="alphaUcPeriod"/>
            </a:pPr>
            <a:r>
              <a:rPr lang="en-US" sz="2000" dirty="0">
                <a:latin typeface="Century Gothic" panose="020B0502020202020204" pitchFamily="34" charset="0"/>
              </a:rPr>
              <a:t>state and local governments to restrict the freedoms of African Americans </a:t>
            </a:r>
          </a:p>
          <a:p>
            <a:pPr marL="457200" indent="-457200">
              <a:buFont typeface="+mj-lt"/>
              <a:buAutoNum type="alphaUcPeriod"/>
            </a:pPr>
            <a:r>
              <a:rPr lang="en-US" sz="2000" dirty="0">
                <a:latin typeface="Century Gothic" panose="020B0502020202020204" pitchFamily="34" charset="0"/>
              </a:rPr>
              <a:t>states to ban organizations such as the Ku Klux Klan </a:t>
            </a:r>
          </a:p>
          <a:p>
            <a:pPr marL="457200" indent="-457200">
              <a:buFont typeface="+mj-lt"/>
              <a:buAutoNum type="alphaUcPeriod"/>
            </a:pPr>
            <a:r>
              <a:rPr lang="en-US" sz="2000" dirty="0">
                <a:latin typeface="Century Gothic" panose="020B0502020202020204" pitchFamily="34" charset="0"/>
              </a:rPr>
              <a:t>the Radical Republicans in Congress to carry out Reconstruction plans</a:t>
            </a:r>
          </a:p>
          <a:p>
            <a:pPr marL="0" indent="0">
              <a:buNone/>
            </a:pPr>
            <a:endParaRPr lang="en-US" sz="2000" dirty="0">
              <a:latin typeface="Century Gothic" panose="020B0502020202020204" pitchFamily="34" charset="0"/>
            </a:endParaRPr>
          </a:p>
          <a:p>
            <a:pPr marL="0" indent="0">
              <a:buNone/>
            </a:pPr>
            <a:endParaRPr lang="en-US" sz="2000" dirty="0" smtClean="0">
              <a:latin typeface="Century Gothic" panose="020B0502020202020204" pitchFamily="34" charset="0"/>
            </a:endParaRPr>
          </a:p>
        </p:txBody>
      </p:sp>
    </p:spTree>
    <p:extLst>
      <p:ext uri="{BB962C8B-B14F-4D97-AF65-F5344CB8AC3E}">
        <p14:creationId xmlns:p14="http://schemas.microsoft.com/office/powerpoint/2010/main" val="232481220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9245" y="540914"/>
            <a:ext cx="9646276" cy="5718220"/>
          </a:xfrm>
        </p:spPr>
        <p:txBody>
          <a:bodyPr>
            <a:normAutofit/>
          </a:bodyPr>
          <a:lstStyle/>
          <a:p>
            <a:pPr marL="0" indent="0">
              <a:buNone/>
            </a:pPr>
            <a:r>
              <a:rPr lang="en-US" sz="2800" dirty="0" smtClean="0">
                <a:latin typeface="Century Gothic" panose="020B0502020202020204" pitchFamily="34" charset="0"/>
              </a:rPr>
              <a:t>Bell Ringer Question</a:t>
            </a:r>
          </a:p>
          <a:p>
            <a:pPr marL="514350" indent="-514350">
              <a:buFont typeface="+mj-lt"/>
              <a:buAutoNum type="arabicPeriod"/>
            </a:pPr>
            <a:endParaRPr lang="en-US" sz="2000" dirty="0" smtClean="0">
              <a:latin typeface="Century Gothic" panose="020B0502020202020204" pitchFamily="34" charset="0"/>
            </a:endParaRPr>
          </a:p>
          <a:p>
            <a:pPr marL="514350" indent="-514350">
              <a:buFont typeface="+mj-lt"/>
              <a:buAutoNum type="arabicPeriod"/>
            </a:pPr>
            <a:r>
              <a:rPr lang="en-US" sz="2000" dirty="0">
                <a:latin typeface="Century Gothic" panose="020B0502020202020204" pitchFamily="34" charset="0"/>
              </a:rPr>
              <a:t>The Jim Crow laws of the post-Civil War Era were </a:t>
            </a:r>
            <a:r>
              <a:rPr lang="en-US" sz="2000" dirty="0" smtClean="0">
                <a:latin typeface="Century Gothic" panose="020B0502020202020204" pitchFamily="34" charset="0"/>
              </a:rPr>
              <a:t>attempts by</a:t>
            </a:r>
            <a:endParaRPr lang="en-US" sz="2000" dirty="0">
              <a:latin typeface="Century Gothic" panose="020B0502020202020204" pitchFamily="34" charset="0"/>
            </a:endParaRPr>
          </a:p>
          <a:p>
            <a:pPr marL="457200" indent="-457200">
              <a:buFont typeface="+mj-lt"/>
              <a:buAutoNum type="alphaUcPeriod"/>
            </a:pPr>
            <a:r>
              <a:rPr lang="en-US" sz="2000" dirty="0">
                <a:latin typeface="Century Gothic" panose="020B0502020202020204" pitchFamily="34" charset="0"/>
              </a:rPr>
              <a:t>the Federal Government to improve the status of African Americans and Native American Indians </a:t>
            </a:r>
          </a:p>
          <a:p>
            <a:pPr marL="457200" indent="-457200">
              <a:buFont typeface="+mj-lt"/>
              <a:buAutoNum type="alphaUcPeriod"/>
            </a:pPr>
            <a:r>
              <a:rPr lang="en-US" sz="2000" dirty="0">
                <a:solidFill>
                  <a:srgbClr val="00B0F0"/>
                </a:solidFill>
                <a:latin typeface="Century Gothic" panose="020B0502020202020204" pitchFamily="34" charset="0"/>
              </a:rPr>
              <a:t>state and local governments to restrict the freedoms of African Americans </a:t>
            </a:r>
          </a:p>
          <a:p>
            <a:pPr marL="457200" indent="-457200">
              <a:buFont typeface="+mj-lt"/>
              <a:buAutoNum type="alphaUcPeriod"/>
            </a:pPr>
            <a:r>
              <a:rPr lang="en-US" sz="2000" dirty="0">
                <a:latin typeface="Century Gothic" panose="020B0502020202020204" pitchFamily="34" charset="0"/>
              </a:rPr>
              <a:t>states to ban organizations such as the Ku Klux Klan </a:t>
            </a:r>
          </a:p>
          <a:p>
            <a:pPr marL="457200" indent="-457200">
              <a:buFont typeface="+mj-lt"/>
              <a:buAutoNum type="alphaUcPeriod"/>
            </a:pPr>
            <a:r>
              <a:rPr lang="en-US" sz="2000" dirty="0">
                <a:latin typeface="Century Gothic" panose="020B0502020202020204" pitchFamily="34" charset="0"/>
              </a:rPr>
              <a:t>the Radical Republicans in Congress to carry out Reconstruction plans</a:t>
            </a:r>
          </a:p>
          <a:p>
            <a:pPr marL="0" indent="0">
              <a:buNone/>
            </a:pPr>
            <a:endParaRPr lang="en-US" sz="2000" dirty="0">
              <a:latin typeface="Century Gothic" panose="020B0502020202020204" pitchFamily="34" charset="0"/>
            </a:endParaRPr>
          </a:p>
          <a:p>
            <a:pPr marL="0" indent="0">
              <a:buNone/>
            </a:pPr>
            <a:endParaRPr lang="en-US" sz="2000" dirty="0" smtClean="0">
              <a:latin typeface="Century Gothic" panose="020B0502020202020204" pitchFamily="34" charset="0"/>
            </a:endParaRPr>
          </a:p>
        </p:txBody>
      </p:sp>
    </p:spTree>
    <p:extLst>
      <p:ext uri="{BB962C8B-B14F-4D97-AF65-F5344CB8AC3E}">
        <p14:creationId xmlns:p14="http://schemas.microsoft.com/office/powerpoint/2010/main" val="27542015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9245" y="540914"/>
            <a:ext cx="9646276" cy="5718220"/>
          </a:xfrm>
        </p:spPr>
        <p:txBody>
          <a:bodyPr>
            <a:normAutofit/>
          </a:bodyPr>
          <a:lstStyle/>
          <a:p>
            <a:pPr marL="0" indent="0">
              <a:buNone/>
            </a:pPr>
            <a:r>
              <a:rPr lang="en-US" sz="2800" dirty="0" smtClean="0">
                <a:latin typeface="Century Gothic" panose="020B0502020202020204" pitchFamily="34" charset="0"/>
              </a:rPr>
              <a:t>Bell Ringer Question</a:t>
            </a:r>
          </a:p>
          <a:p>
            <a:pPr marL="0" indent="0">
              <a:buNone/>
            </a:pPr>
            <a:endParaRPr lang="en-US" sz="2800" dirty="0" smtClean="0">
              <a:latin typeface="Century Gothic" panose="020B0502020202020204" pitchFamily="34" charset="0"/>
            </a:endParaRPr>
          </a:p>
          <a:p>
            <a:pPr marL="457200" indent="-457200">
              <a:buFont typeface="+mj-lt"/>
              <a:buAutoNum type="arabicPeriod" startAt="2"/>
            </a:pPr>
            <a:r>
              <a:rPr lang="en-US" sz="2000" dirty="0">
                <a:latin typeface="Century Gothic" panose="020B0502020202020204" pitchFamily="34" charset="0"/>
              </a:rPr>
              <a:t>The Jim Crow laws, upheld by the Supreme Court in Plessy </a:t>
            </a:r>
            <a:r>
              <a:rPr lang="en-US" sz="2000" dirty="0" err="1">
                <a:latin typeface="Century Gothic" panose="020B0502020202020204" pitchFamily="34" charset="0"/>
              </a:rPr>
              <a:t>v.</a:t>
            </a:r>
            <a:r>
              <a:rPr lang="en-US" sz="2000" dirty="0">
                <a:latin typeface="Century Gothic" panose="020B0502020202020204" pitchFamily="34" charset="0"/>
              </a:rPr>
              <a:t> Ferguson (1896), provided for</a:t>
            </a:r>
          </a:p>
          <a:p>
            <a:pPr marL="457200" indent="-457200">
              <a:buFont typeface="+mj-lt"/>
              <a:buAutoNum type="alphaUcPeriod"/>
            </a:pPr>
            <a:r>
              <a:rPr lang="en-US" sz="2000" dirty="0">
                <a:latin typeface="Century Gothic" panose="020B0502020202020204" pitchFamily="34" charset="0"/>
              </a:rPr>
              <a:t>free land for former slaves </a:t>
            </a:r>
          </a:p>
          <a:p>
            <a:pPr marL="457200" indent="-457200">
              <a:buFont typeface="+mj-lt"/>
              <a:buAutoNum type="alphaUcPeriod"/>
            </a:pPr>
            <a:r>
              <a:rPr lang="en-US" sz="2000" dirty="0">
                <a:latin typeface="Century Gothic" panose="020B0502020202020204" pitchFamily="34" charset="0"/>
              </a:rPr>
              <a:t>separate public facilities based on race </a:t>
            </a:r>
          </a:p>
          <a:p>
            <a:pPr marL="457200" indent="-457200">
              <a:buFont typeface="+mj-lt"/>
              <a:buAutoNum type="alphaUcPeriod"/>
            </a:pPr>
            <a:r>
              <a:rPr lang="en-US" sz="2000" dirty="0">
                <a:latin typeface="Century Gothic" panose="020B0502020202020204" pitchFamily="34" charset="0"/>
              </a:rPr>
              <a:t>racial integration of public schools </a:t>
            </a:r>
          </a:p>
          <a:p>
            <a:pPr marL="457200" indent="-457200">
              <a:buFont typeface="+mj-lt"/>
              <a:buAutoNum type="alphaUcPeriod"/>
            </a:pPr>
            <a:r>
              <a:rPr lang="en-US" sz="2000" dirty="0">
                <a:latin typeface="Century Gothic" panose="020B0502020202020204" pitchFamily="34" charset="0"/>
              </a:rPr>
              <a:t>voting rights for African-American males </a:t>
            </a:r>
          </a:p>
          <a:p>
            <a:pPr marL="0" indent="0">
              <a:buNone/>
            </a:pPr>
            <a:endParaRPr lang="en-US" sz="2000" dirty="0">
              <a:latin typeface="Century Gothic" panose="020B0502020202020204" pitchFamily="34" charset="0"/>
            </a:endParaRPr>
          </a:p>
        </p:txBody>
      </p:sp>
    </p:spTree>
    <p:extLst>
      <p:ext uri="{BB962C8B-B14F-4D97-AF65-F5344CB8AC3E}">
        <p14:creationId xmlns:p14="http://schemas.microsoft.com/office/powerpoint/2010/main" val="267260228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9245" y="540914"/>
            <a:ext cx="9646276" cy="5718220"/>
          </a:xfrm>
        </p:spPr>
        <p:txBody>
          <a:bodyPr>
            <a:normAutofit/>
          </a:bodyPr>
          <a:lstStyle/>
          <a:p>
            <a:pPr marL="0" indent="0">
              <a:buNone/>
            </a:pPr>
            <a:r>
              <a:rPr lang="en-US" sz="2800" dirty="0" smtClean="0">
                <a:latin typeface="Century Gothic" panose="020B0502020202020204" pitchFamily="34" charset="0"/>
              </a:rPr>
              <a:t>Bell Ringer Question</a:t>
            </a:r>
          </a:p>
          <a:p>
            <a:pPr marL="0" indent="0">
              <a:buNone/>
            </a:pPr>
            <a:endParaRPr lang="en-US" sz="2800" dirty="0" smtClean="0">
              <a:latin typeface="Century Gothic" panose="020B0502020202020204" pitchFamily="34" charset="0"/>
            </a:endParaRPr>
          </a:p>
          <a:p>
            <a:pPr marL="457200" indent="-457200">
              <a:buFont typeface="+mj-lt"/>
              <a:buAutoNum type="arabicPeriod" startAt="2"/>
            </a:pPr>
            <a:r>
              <a:rPr lang="en-US" sz="2000" dirty="0">
                <a:latin typeface="Century Gothic" panose="020B0502020202020204" pitchFamily="34" charset="0"/>
              </a:rPr>
              <a:t>The Jim Crow laws, upheld by the Supreme Court in Plessy </a:t>
            </a:r>
            <a:r>
              <a:rPr lang="en-US" sz="2000" dirty="0" err="1">
                <a:latin typeface="Century Gothic" panose="020B0502020202020204" pitchFamily="34" charset="0"/>
              </a:rPr>
              <a:t>v.</a:t>
            </a:r>
            <a:r>
              <a:rPr lang="en-US" sz="2000" dirty="0">
                <a:latin typeface="Century Gothic" panose="020B0502020202020204" pitchFamily="34" charset="0"/>
              </a:rPr>
              <a:t> Ferguson (1896), provided for</a:t>
            </a:r>
          </a:p>
          <a:p>
            <a:pPr marL="457200" indent="-457200">
              <a:buFont typeface="+mj-lt"/>
              <a:buAutoNum type="alphaUcPeriod"/>
            </a:pPr>
            <a:r>
              <a:rPr lang="en-US" sz="2000" dirty="0">
                <a:latin typeface="Century Gothic" panose="020B0502020202020204" pitchFamily="34" charset="0"/>
              </a:rPr>
              <a:t>free land for former slaves </a:t>
            </a:r>
          </a:p>
          <a:p>
            <a:pPr marL="457200" indent="-457200">
              <a:buFont typeface="+mj-lt"/>
              <a:buAutoNum type="alphaUcPeriod"/>
            </a:pPr>
            <a:r>
              <a:rPr lang="en-US" sz="2000" dirty="0">
                <a:solidFill>
                  <a:srgbClr val="00B0F0"/>
                </a:solidFill>
                <a:latin typeface="Century Gothic" panose="020B0502020202020204" pitchFamily="34" charset="0"/>
              </a:rPr>
              <a:t>separate public facilities based on race </a:t>
            </a:r>
          </a:p>
          <a:p>
            <a:pPr marL="457200" indent="-457200">
              <a:buFont typeface="+mj-lt"/>
              <a:buAutoNum type="alphaUcPeriod"/>
            </a:pPr>
            <a:r>
              <a:rPr lang="en-US" sz="2000" dirty="0">
                <a:latin typeface="Century Gothic" panose="020B0502020202020204" pitchFamily="34" charset="0"/>
              </a:rPr>
              <a:t>racial integration of public schools </a:t>
            </a:r>
          </a:p>
          <a:p>
            <a:pPr marL="457200" indent="-457200">
              <a:buFont typeface="+mj-lt"/>
              <a:buAutoNum type="alphaUcPeriod"/>
            </a:pPr>
            <a:r>
              <a:rPr lang="en-US" sz="2000" dirty="0">
                <a:latin typeface="Century Gothic" panose="020B0502020202020204" pitchFamily="34" charset="0"/>
              </a:rPr>
              <a:t>voting rights for African-American males </a:t>
            </a:r>
          </a:p>
          <a:p>
            <a:pPr marL="0" indent="0">
              <a:buNone/>
            </a:pPr>
            <a:endParaRPr lang="en-US" sz="2000" dirty="0">
              <a:latin typeface="Century Gothic" panose="020B0502020202020204" pitchFamily="34" charset="0"/>
            </a:endParaRPr>
          </a:p>
        </p:txBody>
      </p:sp>
    </p:spTree>
    <p:extLst>
      <p:ext uri="{BB962C8B-B14F-4D97-AF65-F5344CB8AC3E}">
        <p14:creationId xmlns:p14="http://schemas.microsoft.com/office/powerpoint/2010/main" val="374658417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800" dirty="0" smtClean="0">
                <a:latin typeface="Century Gothic" panose="020B0502020202020204" pitchFamily="34" charset="0"/>
              </a:rPr>
              <a:t>Jim Crow Laws (You Do)</a:t>
            </a:r>
            <a:endParaRPr lang="en-US" sz="2800" dirty="0"/>
          </a:p>
        </p:txBody>
      </p:sp>
      <p:sp>
        <p:nvSpPr>
          <p:cNvPr id="3" name="Content Placeholder 2"/>
          <p:cNvSpPr>
            <a:spLocks noGrp="1"/>
          </p:cNvSpPr>
          <p:nvPr>
            <p:ph sz="half" idx="1"/>
          </p:nvPr>
        </p:nvSpPr>
        <p:spPr/>
        <p:txBody>
          <a:bodyPr>
            <a:normAutofit fontScale="25000" lnSpcReduction="20000"/>
          </a:bodyPr>
          <a:lstStyle/>
          <a:p>
            <a:pPr marL="0" indent="0">
              <a:buNone/>
            </a:pPr>
            <a:r>
              <a:rPr lang="en-US" sz="7200" dirty="0" smtClean="0">
                <a:solidFill>
                  <a:srgbClr val="92D050"/>
                </a:solidFill>
                <a:latin typeface="Century Gothic" panose="020B0502020202020204" pitchFamily="34" charset="0"/>
              </a:rPr>
              <a:t>1</a:t>
            </a:r>
            <a:r>
              <a:rPr lang="en-US" sz="7200" dirty="0" smtClean="0">
                <a:latin typeface="Century Gothic" panose="020B0502020202020204" pitchFamily="34" charset="0"/>
              </a:rPr>
              <a:t>. Base your answer to the question on the passage below and on your knowledge of social studies.</a:t>
            </a:r>
            <a:br>
              <a:rPr lang="en-US" sz="7200" dirty="0" smtClean="0">
                <a:latin typeface="Century Gothic" panose="020B0502020202020204" pitchFamily="34" charset="0"/>
              </a:rPr>
            </a:br>
            <a:r>
              <a:rPr lang="en-US" sz="7200" dirty="0" smtClean="0">
                <a:latin typeface="Century Gothic" panose="020B0502020202020204" pitchFamily="34" charset="0"/>
              </a:rPr>
              <a:t/>
            </a:r>
            <a:br>
              <a:rPr lang="en-US" sz="7200" dirty="0" smtClean="0">
                <a:latin typeface="Century Gothic" panose="020B0502020202020204" pitchFamily="34" charset="0"/>
              </a:rPr>
            </a:br>
            <a:r>
              <a:rPr lang="en-US" sz="7200" dirty="0" smtClean="0">
                <a:latin typeface="Century Gothic" panose="020B0502020202020204" pitchFamily="34" charset="0"/>
              </a:rPr>
              <a:t>"[The registrar] brought a big old book out there, and he gave me the sixteenth section of the constitution of Mississippi, . . . I could copy it like it was in the book, but after I got through copying it, he told me to give a reasonable interpretation and tell the meaning of the section I had copied. Well, I flunked out." </a:t>
            </a:r>
          </a:p>
          <a:p>
            <a:pPr marL="0" indent="0">
              <a:buNone/>
            </a:pPr>
            <a:r>
              <a:rPr lang="en-US" sz="7200" dirty="0" smtClean="0">
                <a:latin typeface="Century Gothic" panose="020B0502020202020204" pitchFamily="34" charset="0"/>
              </a:rPr>
              <a:t>Source: </a:t>
            </a:r>
            <a:r>
              <a:rPr lang="en-US" sz="7200" i="1" dirty="0" smtClean="0">
                <a:latin typeface="Century Gothic" panose="020B0502020202020204" pitchFamily="34" charset="0"/>
              </a:rPr>
              <a:t>A History of the United States since 1861</a:t>
            </a:r>
            <a:r>
              <a:rPr lang="en-US" sz="7200" dirty="0" smtClean="0">
                <a:latin typeface="Century Gothic" panose="020B0502020202020204" pitchFamily="34" charset="0"/>
              </a:rPr>
              <a:t/>
            </a:r>
            <a:br>
              <a:rPr lang="en-US" sz="7200" dirty="0" smtClean="0">
                <a:latin typeface="Century Gothic" panose="020B0502020202020204" pitchFamily="34" charset="0"/>
              </a:rPr>
            </a:br>
            <a:endParaRPr lang="en-US" sz="7200" dirty="0" smtClean="0">
              <a:latin typeface="Century Gothic" panose="020B0502020202020204" pitchFamily="34" charset="0"/>
            </a:endParaRPr>
          </a:p>
          <a:p>
            <a:pPr marL="0" indent="0">
              <a:buNone/>
            </a:pPr>
            <a:endParaRPr lang="en-US" sz="2000" dirty="0">
              <a:latin typeface="Century Gothic" panose="020B0502020202020204" pitchFamily="34" charset="0"/>
            </a:endParaRPr>
          </a:p>
        </p:txBody>
      </p:sp>
      <p:sp>
        <p:nvSpPr>
          <p:cNvPr id="4" name="Content Placeholder 3"/>
          <p:cNvSpPr>
            <a:spLocks noGrp="1"/>
          </p:cNvSpPr>
          <p:nvPr>
            <p:ph sz="half" idx="2"/>
          </p:nvPr>
        </p:nvSpPr>
        <p:spPr/>
        <p:txBody>
          <a:bodyPr>
            <a:noAutofit/>
          </a:bodyPr>
          <a:lstStyle/>
          <a:p>
            <a:pPr marL="0" indent="0">
              <a:buNone/>
            </a:pPr>
            <a:r>
              <a:rPr lang="en-US" dirty="0">
                <a:latin typeface="Century Gothic" panose="020B0502020202020204" pitchFamily="34" charset="0"/>
              </a:rPr>
              <a:t>The main intent of the literacy test described in the passage was </a:t>
            </a:r>
            <a:r>
              <a:rPr lang="en-US" dirty="0" smtClean="0">
                <a:latin typeface="Century Gothic" panose="020B0502020202020204" pitchFamily="34" charset="0"/>
              </a:rPr>
              <a:t>to</a:t>
            </a:r>
          </a:p>
          <a:p>
            <a:pPr marL="742950" indent="-742950">
              <a:buFont typeface="+mj-lt"/>
              <a:buAutoNum type="alphaUcPeriod"/>
            </a:pPr>
            <a:r>
              <a:rPr lang="en-US" dirty="0">
                <a:latin typeface="Century Gothic" panose="020B0502020202020204" pitchFamily="34" charset="0"/>
              </a:rPr>
              <a:t>encourage reform of the political system </a:t>
            </a:r>
          </a:p>
          <a:p>
            <a:pPr marL="742950" indent="-742950">
              <a:buFont typeface="+mj-lt"/>
              <a:buAutoNum type="alphaUcPeriod"/>
            </a:pPr>
            <a:r>
              <a:rPr lang="en-US" dirty="0">
                <a:latin typeface="Century Gothic" panose="020B0502020202020204" pitchFamily="34" charset="0"/>
              </a:rPr>
              <a:t>encourage Mississippi residents to learn about their state’s legal system </a:t>
            </a:r>
          </a:p>
          <a:p>
            <a:pPr marL="742950" indent="-742950">
              <a:buFont typeface="+mj-lt"/>
              <a:buAutoNum type="alphaUcPeriod"/>
            </a:pPr>
            <a:r>
              <a:rPr lang="en-US" dirty="0" smtClean="0">
                <a:latin typeface="Century Gothic" panose="020B0502020202020204" pitchFamily="34" charset="0"/>
              </a:rPr>
              <a:t>deny African Americans the right to vote</a:t>
            </a:r>
            <a:endParaRPr lang="en-US" dirty="0">
              <a:latin typeface="Century Gothic" panose="020B0502020202020204" pitchFamily="34" charset="0"/>
            </a:endParaRPr>
          </a:p>
          <a:p>
            <a:pPr marL="742950" indent="-742950">
              <a:buFont typeface="+mj-lt"/>
              <a:buAutoNum type="alphaUcPeriod"/>
            </a:pPr>
            <a:r>
              <a:rPr lang="en-US" dirty="0">
                <a:latin typeface="Century Gothic" panose="020B0502020202020204" pitchFamily="34" charset="0"/>
              </a:rPr>
              <a:t>enforce the provisions of the United States Constitution </a:t>
            </a:r>
          </a:p>
          <a:p>
            <a:pPr marL="0" indent="0">
              <a:buNone/>
            </a:pPr>
            <a:endParaRPr lang="en-US" dirty="0">
              <a:latin typeface="Century Gothic" panose="020B0502020202020204" pitchFamily="34" charset="0"/>
            </a:endParaRPr>
          </a:p>
          <a:p>
            <a:pPr marL="0" indent="0">
              <a:buNone/>
            </a:pPr>
            <a:endParaRPr lang="en-US" dirty="0"/>
          </a:p>
        </p:txBody>
      </p:sp>
    </p:spTree>
    <p:extLst>
      <p:ext uri="{BB962C8B-B14F-4D97-AF65-F5344CB8AC3E}">
        <p14:creationId xmlns:p14="http://schemas.microsoft.com/office/powerpoint/2010/main" val="95652653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8596669" cy="807076"/>
          </a:xfrm>
        </p:spPr>
        <p:txBody>
          <a:bodyPr>
            <a:noAutofit/>
          </a:bodyPr>
          <a:lstStyle/>
          <a:p>
            <a:r>
              <a:rPr lang="en-US" sz="2800" dirty="0" smtClean="0">
                <a:latin typeface="Century Gothic" panose="020B0502020202020204" pitchFamily="34" charset="0"/>
              </a:rPr>
              <a:t>Jim Crow Laws (You Do)</a:t>
            </a:r>
            <a:endParaRPr lang="en-US" sz="2800" dirty="0"/>
          </a:p>
        </p:txBody>
      </p:sp>
      <p:sp>
        <p:nvSpPr>
          <p:cNvPr id="3" name="Content Placeholder 2"/>
          <p:cNvSpPr>
            <a:spLocks noGrp="1"/>
          </p:cNvSpPr>
          <p:nvPr>
            <p:ph idx="1"/>
          </p:nvPr>
        </p:nvSpPr>
        <p:spPr>
          <a:xfrm>
            <a:off x="502276" y="1622739"/>
            <a:ext cx="8771726" cy="4418624"/>
          </a:xfrm>
        </p:spPr>
        <p:txBody>
          <a:bodyPr>
            <a:normAutofit fontScale="55000" lnSpcReduction="20000"/>
          </a:bodyPr>
          <a:lstStyle/>
          <a:p>
            <a:pPr marL="457200" indent="-457200">
              <a:buFont typeface="+mj-lt"/>
              <a:buAutoNum type="arabicPeriod" startAt="2"/>
            </a:pPr>
            <a:r>
              <a:rPr lang="en-US" sz="2900" dirty="0">
                <a:latin typeface="Century Gothic" panose="020B0502020202020204" pitchFamily="34" charset="0"/>
              </a:rPr>
              <a:t>How did this law influence conditions for African Americans in Florida?</a:t>
            </a:r>
          </a:p>
          <a:p>
            <a:pPr marL="0" lvl="0" indent="0">
              <a:buNone/>
            </a:pPr>
            <a:endParaRPr lang="en-US" sz="3200" dirty="0" smtClean="0">
              <a:latin typeface="Century Gothic" panose="020B0502020202020204" pitchFamily="34" charset="0"/>
            </a:endParaRPr>
          </a:p>
          <a:p>
            <a:pPr marL="457200" lvl="0" indent="-457200">
              <a:buFont typeface="+mj-lt"/>
              <a:buAutoNum type="arabicPeriod" startAt="2"/>
            </a:pPr>
            <a:endParaRPr lang="en-US" sz="2000" dirty="0">
              <a:latin typeface="Century Gothic" panose="020B0502020202020204" pitchFamily="34" charset="0"/>
            </a:endParaRPr>
          </a:p>
          <a:p>
            <a:pPr marL="0" lvl="0" indent="0">
              <a:buNone/>
            </a:pPr>
            <a:endParaRPr lang="en-US" sz="2000" dirty="0" smtClean="0">
              <a:latin typeface="Century Gothic" panose="020B0502020202020204" pitchFamily="34" charset="0"/>
            </a:endParaRPr>
          </a:p>
          <a:p>
            <a:pPr marL="457200" lvl="0" indent="-457200">
              <a:buFont typeface="+mj-lt"/>
              <a:buAutoNum type="arabicPeriod" startAt="2"/>
            </a:pPr>
            <a:endParaRPr lang="en-US" sz="2000" dirty="0">
              <a:latin typeface="Century Gothic" panose="020B0502020202020204" pitchFamily="34" charset="0"/>
            </a:endParaRPr>
          </a:p>
          <a:p>
            <a:pPr marL="457200" lvl="0" indent="-457200">
              <a:buFont typeface="+mj-lt"/>
              <a:buAutoNum type="alphaUcPeriod"/>
            </a:pPr>
            <a:endParaRPr lang="en-US" sz="2100" dirty="0" smtClean="0">
              <a:latin typeface="Century Gothic" panose="020B0502020202020204" pitchFamily="34" charset="0"/>
            </a:endParaRPr>
          </a:p>
          <a:p>
            <a:pPr marL="457200" lvl="0" indent="-457200">
              <a:buFont typeface="+mj-lt"/>
              <a:buAutoNum type="alphaUcPeriod"/>
            </a:pPr>
            <a:endParaRPr lang="en-US" sz="2100" dirty="0">
              <a:latin typeface="Century Gothic" panose="020B0502020202020204" pitchFamily="34" charset="0"/>
            </a:endParaRPr>
          </a:p>
          <a:p>
            <a:pPr marL="457200" lvl="0" indent="-457200">
              <a:buFont typeface="+mj-lt"/>
              <a:buAutoNum type="alphaUcPeriod"/>
            </a:pPr>
            <a:endParaRPr lang="en-US" sz="2100" dirty="0" smtClean="0">
              <a:latin typeface="Century Gothic" panose="020B0502020202020204" pitchFamily="34" charset="0"/>
            </a:endParaRPr>
          </a:p>
          <a:p>
            <a:pPr marL="457200" lvl="0" indent="-457200">
              <a:buFont typeface="+mj-lt"/>
              <a:buAutoNum type="alphaUcPeriod"/>
            </a:pPr>
            <a:r>
              <a:rPr lang="en-US" sz="2900" dirty="0" smtClean="0">
                <a:latin typeface="Century Gothic" panose="020B0502020202020204" pitchFamily="34" charset="0"/>
              </a:rPr>
              <a:t>Schools </a:t>
            </a:r>
            <a:r>
              <a:rPr lang="en-US" sz="2900" dirty="0">
                <a:latin typeface="Century Gothic" panose="020B0502020202020204" pitchFamily="34" charset="0"/>
              </a:rPr>
              <a:t>for African-American children received fewer resources than schools for white children.</a:t>
            </a:r>
          </a:p>
          <a:p>
            <a:pPr marL="457200" lvl="0" indent="-457200">
              <a:buFont typeface="+mj-lt"/>
              <a:buAutoNum type="alphaUcPeriod"/>
            </a:pPr>
            <a:r>
              <a:rPr lang="en-US" sz="2900" dirty="0">
                <a:latin typeface="Century Gothic" panose="020B0502020202020204" pitchFamily="34" charset="0"/>
              </a:rPr>
              <a:t>African-American adults were permitted to attend night school to improve their literacy skills.</a:t>
            </a:r>
          </a:p>
          <a:p>
            <a:pPr marL="457200" lvl="0" indent="-457200">
              <a:buFont typeface="+mj-lt"/>
              <a:buAutoNum type="alphaUcPeriod"/>
            </a:pPr>
            <a:r>
              <a:rPr lang="en-US" sz="2900" dirty="0">
                <a:latin typeface="Century Gothic" panose="020B0502020202020204" pitchFamily="34" charset="0"/>
              </a:rPr>
              <a:t>African-Americans were given the right to attend free public schools in Florida for the first time.</a:t>
            </a:r>
          </a:p>
          <a:p>
            <a:pPr marL="457200" lvl="0" indent="-457200">
              <a:buFont typeface="+mj-lt"/>
              <a:buAutoNum type="alphaUcPeriod"/>
            </a:pPr>
            <a:r>
              <a:rPr lang="en-US" sz="2900" dirty="0">
                <a:latin typeface="Century Gothic" panose="020B0502020202020204" pitchFamily="34" charset="0"/>
              </a:rPr>
              <a:t>African-American parents who opposed racial segregation sent their children to private schools.</a:t>
            </a:r>
          </a:p>
          <a:p>
            <a:pPr marL="0" lvl="0" indent="0">
              <a:buNone/>
            </a:pPr>
            <a:endParaRPr lang="en-US" sz="2200" dirty="0" smtClean="0">
              <a:latin typeface="Century Gothic" panose="020B0502020202020204" pitchFamily="34" charset="0"/>
            </a:endParaRPr>
          </a:p>
        </p:txBody>
      </p:sp>
      <p:pic>
        <p:nvPicPr>
          <p:cNvPr id="5" name="Picture 4"/>
          <p:cNvPicPr>
            <a:picLocks noChangeAspect="1"/>
          </p:cNvPicPr>
          <p:nvPr/>
        </p:nvPicPr>
        <p:blipFill>
          <a:blip r:embed="rId2"/>
          <a:stretch>
            <a:fillRect/>
          </a:stretch>
        </p:blipFill>
        <p:spPr>
          <a:xfrm>
            <a:off x="1511389" y="1854761"/>
            <a:ext cx="6061388" cy="2056986"/>
          </a:xfrm>
          <a:prstGeom prst="rect">
            <a:avLst/>
          </a:prstGeom>
        </p:spPr>
      </p:pic>
    </p:spTree>
    <p:extLst>
      <p:ext uri="{BB962C8B-B14F-4D97-AF65-F5344CB8AC3E}">
        <p14:creationId xmlns:p14="http://schemas.microsoft.com/office/powerpoint/2010/main" val="383505766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8596669" cy="807076"/>
          </a:xfrm>
        </p:spPr>
        <p:txBody>
          <a:bodyPr>
            <a:noAutofit/>
          </a:bodyPr>
          <a:lstStyle/>
          <a:p>
            <a:r>
              <a:rPr lang="en-US" sz="2800" dirty="0" smtClean="0">
                <a:latin typeface="Century Gothic" panose="020B0502020202020204" pitchFamily="34" charset="0"/>
              </a:rPr>
              <a:t>Jim Crow Laws (You Do)</a:t>
            </a:r>
            <a:endParaRPr lang="en-US" sz="2800" dirty="0"/>
          </a:p>
        </p:txBody>
      </p:sp>
      <p:sp>
        <p:nvSpPr>
          <p:cNvPr id="3" name="Content Placeholder 2"/>
          <p:cNvSpPr>
            <a:spLocks noGrp="1"/>
          </p:cNvSpPr>
          <p:nvPr>
            <p:ph idx="1"/>
          </p:nvPr>
        </p:nvSpPr>
        <p:spPr>
          <a:xfrm>
            <a:off x="502276" y="1622739"/>
            <a:ext cx="8771726" cy="4418624"/>
          </a:xfrm>
        </p:spPr>
        <p:txBody>
          <a:bodyPr>
            <a:normAutofit/>
          </a:bodyPr>
          <a:lstStyle/>
          <a:p>
            <a:pPr marL="457200" indent="-457200">
              <a:buFont typeface="+mj-lt"/>
              <a:buAutoNum type="arabicPeriod" startAt="3"/>
            </a:pPr>
            <a:r>
              <a:rPr lang="en-US" sz="2200" dirty="0">
                <a:latin typeface="Century Gothic" panose="020B0502020202020204" pitchFamily="34" charset="0"/>
              </a:rPr>
              <a:t>The Jim Crow legal system, which expanded in the South after Plessy </a:t>
            </a:r>
            <a:r>
              <a:rPr lang="en-US" sz="2200" dirty="0" err="1">
                <a:latin typeface="Century Gothic" panose="020B0502020202020204" pitchFamily="34" charset="0"/>
              </a:rPr>
              <a:t>v.</a:t>
            </a:r>
            <a:r>
              <a:rPr lang="en-US" sz="2200" dirty="0">
                <a:latin typeface="Century Gothic" panose="020B0502020202020204" pitchFamily="34" charset="0"/>
              </a:rPr>
              <a:t> Ferguson (1896), was based on the Supreme Court’s interpretation of </a:t>
            </a:r>
            <a:r>
              <a:rPr lang="en-US" sz="2200" dirty="0" smtClean="0">
                <a:latin typeface="Century Gothic" panose="020B0502020202020204" pitchFamily="34" charset="0"/>
              </a:rPr>
              <a:t>the</a:t>
            </a:r>
          </a:p>
          <a:p>
            <a:pPr marL="457200" indent="-457200">
              <a:buFont typeface="+mj-lt"/>
              <a:buAutoNum type="alphaUcPeriod"/>
            </a:pPr>
            <a:r>
              <a:rPr lang="en-US" sz="2200" dirty="0" smtClean="0">
                <a:latin typeface="Century Gothic" panose="020B0502020202020204" pitchFamily="34" charset="0"/>
              </a:rPr>
              <a:t>due </a:t>
            </a:r>
            <a:r>
              <a:rPr lang="en-US" sz="2200" dirty="0">
                <a:latin typeface="Century Gothic" panose="020B0502020202020204" pitchFamily="34" charset="0"/>
              </a:rPr>
              <a:t>process clause of the 5th Amendment </a:t>
            </a:r>
          </a:p>
          <a:p>
            <a:pPr marL="457200" indent="-457200">
              <a:buFont typeface="+mj-lt"/>
              <a:buAutoNum type="alphaUcPeriod"/>
            </a:pPr>
            <a:r>
              <a:rPr lang="en-US" sz="2200" dirty="0">
                <a:latin typeface="Century Gothic" panose="020B0502020202020204" pitchFamily="34" charset="0"/>
              </a:rPr>
              <a:t>states’ rights provision of the 10th Amendment </a:t>
            </a:r>
          </a:p>
          <a:p>
            <a:pPr marL="457200" indent="-457200">
              <a:buFont typeface="+mj-lt"/>
              <a:buAutoNum type="alphaUcPeriod"/>
            </a:pPr>
            <a:r>
              <a:rPr lang="en-US" sz="2200" dirty="0">
                <a:latin typeface="Century Gothic" panose="020B0502020202020204" pitchFamily="34" charset="0"/>
              </a:rPr>
              <a:t>equal protection clause in the 14th Amendment </a:t>
            </a:r>
          </a:p>
          <a:p>
            <a:pPr marL="457200" indent="-457200">
              <a:buFont typeface="+mj-lt"/>
              <a:buAutoNum type="alphaUcPeriod"/>
            </a:pPr>
            <a:r>
              <a:rPr lang="en-US" sz="2200" dirty="0">
                <a:latin typeface="Century Gothic" panose="020B0502020202020204" pitchFamily="34" charset="0"/>
              </a:rPr>
              <a:t>voting rights provision in the 15th Amendment </a:t>
            </a:r>
          </a:p>
          <a:p>
            <a:pPr marL="0" indent="0">
              <a:buNone/>
            </a:pPr>
            <a:endParaRPr lang="en-US" sz="2000" dirty="0">
              <a:latin typeface="Century Gothic" panose="020B0502020202020204" pitchFamily="34" charset="0"/>
            </a:endParaRPr>
          </a:p>
        </p:txBody>
      </p:sp>
    </p:spTree>
    <p:extLst>
      <p:ext uri="{BB962C8B-B14F-4D97-AF65-F5344CB8AC3E}">
        <p14:creationId xmlns:p14="http://schemas.microsoft.com/office/powerpoint/2010/main" val="35175796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3" y="609600"/>
            <a:ext cx="8596669" cy="807076"/>
          </a:xfrm>
        </p:spPr>
        <p:txBody>
          <a:bodyPr>
            <a:noAutofit/>
          </a:bodyPr>
          <a:lstStyle/>
          <a:p>
            <a:r>
              <a:rPr lang="en-US" sz="2800" dirty="0" smtClean="0">
                <a:latin typeface="Century Gothic" panose="020B0502020202020204" pitchFamily="34" charset="0"/>
              </a:rPr>
              <a:t>Jim Crow Laws (You Do)</a:t>
            </a:r>
            <a:endParaRPr lang="en-US" sz="2800" dirty="0"/>
          </a:p>
        </p:txBody>
      </p:sp>
      <p:sp>
        <p:nvSpPr>
          <p:cNvPr id="3" name="Content Placeholder 2"/>
          <p:cNvSpPr>
            <a:spLocks noGrp="1"/>
          </p:cNvSpPr>
          <p:nvPr>
            <p:ph idx="1"/>
          </p:nvPr>
        </p:nvSpPr>
        <p:spPr>
          <a:xfrm>
            <a:off x="502276" y="1622739"/>
            <a:ext cx="8771726" cy="4418624"/>
          </a:xfrm>
        </p:spPr>
        <p:txBody>
          <a:bodyPr>
            <a:normAutofit/>
          </a:bodyPr>
          <a:lstStyle/>
          <a:p>
            <a:pPr marL="857250" lvl="1" indent="-457200">
              <a:buFont typeface="+mj-lt"/>
              <a:buAutoNum type="arabicPeriod" startAt="4"/>
            </a:pPr>
            <a:r>
              <a:rPr lang="en-US" sz="2200" dirty="0" smtClean="0">
                <a:latin typeface="Century Gothic" panose="020B0502020202020204" pitchFamily="34" charset="0"/>
              </a:rPr>
              <a:t>The </a:t>
            </a:r>
            <a:r>
              <a:rPr lang="en-US" sz="2200" dirty="0">
                <a:latin typeface="Century Gothic" panose="020B0502020202020204" pitchFamily="34" charset="0"/>
              </a:rPr>
              <a:t>poll tax, the literacy test, and the actions of the Ku Klux Klan were all attempts to limit the effectiveness of</a:t>
            </a:r>
            <a:br>
              <a:rPr lang="en-US" sz="2200" dirty="0">
                <a:latin typeface="Century Gothic" panose="020B0502020202020204" pitchFamily="34" charset="0"/>
              </a:rPr>
            </a:br>
            <a:endParaRPr lang="en-US" sz="2200" dirty="0" smtClean="0">
              <a:latin typeface="Century Gothic" panose="020B0502020202020204" pitchFamily="34" charset="0"/>
            </a:endParaRPr>
          </a:p>
          <a:p>
            <a:pPr marL="857250" lvl="1" indent="-457200">
              <a:buFont typeface="+mj-lt"/>
              <a:buAutoNum type="alphaUcPeriod"/>
            </a:pPr>
            <a:r>
              <a:rPr lang="en-US" sz="2200" dirty="0" smtClean="0">
                <a:latin typeface="Century Gothic" panose="020B0502020202020204" pitchFamily="34" charset="0"/>
              </a:rPr>
              <a:t>the </a:t>
            </a:r>
            <a:r>
              <a:rPr lang="en-US" sz="2200" dirty="0">
                <a:latin typeface="Century Gothic" panose="020B0502020202020204" pitchFamily="34" charset="0"/>
              </a:rPr>
              <a:t>14th and 15th amendments </a:t>
            </a:r>
          </a:p>
          <a:p>
            <a:pPr marL="857250" lvl="1" indent="-457200">
              <a:buFont typeface="+mj-lt"/>
              <a:buAutoNum type="alphaUcPeriod"/>
            </a:pPr>
            <a:r>
              <a:rPr lang="en-US" sz="2200" dirty="0">
                <a:latin typeface="Century Gothic" panose="020B0502020202020204" pitchFamily="34" charset="0"/>
              </a:rPr>
              <a:t>the Supreme Court’s decision in </a:t>
            </a:r>
            <a:r>
              <a:rPr lang="en-US" sz="2200" i="1" dirty="0">
                <a:latin typeface="Century Gothic" panose="020B0502020202020204" pitchFamily="34" charset="0"/>
              </a:rPr>
              <a:t>Brown </a:t>
            </a:r>
            <a:r>
              <a:rPr lang="en-US" sz="2200" i="1" dirty="0" err="1">
                <a:latin typeface="Century Gothic" panose="020B0502020202020204" pitchFamily="34" charset="0"/>
              </a:rPr>
              <a:t>v.</a:t>
            </a:r>
            <a:r>
              <a:rPr lang="en-US" sz="2200" i="1" dirty="0">
                <a:latin typeface="Century Gothic" panose="020B0502020202020204" pitchFamily="34" charset="0"/>
              </a:rPr>
              <a:t> Board of Education</a:t>
            </a:r>
            <a:r>
              <a:rPr lang="en-US" sz="2200" dirty="0">
                <a:latin typeface="Century Gothic" panose="020B0502020202020204" pitchFamily="34" charset="0"/>
              </a:rPr>
              <a:t> </a:t>
            </a:r>
          </a:p>
          <a:p>
            <a:pPr marL="857250" lvl="1" indent="-457200">
              <a:buFont typeface="+mj-lt"/>
              <a:buAutoNum type="alphaUcPeriod"/>
            </a:pPr>
            <a:r>
              <a:rPr lang="en-US" sz="2200" dirty="0">
                <a:latin typeface="Century Gothic" panose="020B0502020202020204" pitchFamily="34" charset="0"/>
              </a:rPr>
              <a:t>civil rights legislation passed in all states after the Civil War </a:t>
            </a:r>
          </a:p>
          <a:p>
            <a:pPr marL="857250" lvl="1" indent="-457200">
              <a:buFont typeface="+mj-lt"/>
              <a:buAutoNum type="alphaUcPeriod"/>
            </a:pPr>
            <a:r>
              <a:rPr lang="en-US" sz="2200" dirty="0">
                <a:latin typeface="Century Gothic" panose="020B0502020202020204" pitchFamily="34" charset="0"/>
              </a:rPr>
              <a:t>immigration laws such as the Gentleman’s Agreement and the Chinese Exclusion Act </a:t>
            </a:r>
          </a:p>
          <a:p>
            <a:pPr marL="457200" indent="-457200">
              <a:buFont typeface="+mj-lt"/>
              <a:buAutoNum type="alphaUcPeriod"/>
            </a:pPr>
            <a:endParaRPr lang="en-US" sz="2400" dirty="0" smtClean="0">
              <a:latin typeface="Century Gothic" panose="020B0502020202020204" pitchFamily="34" charset="0"/>
            </a:endParaRPr>
          </a:p>
          <a:p>
            <a:pPr marL="0" indent="0">
              <a:buNone/>
            </a:pPr>
            <a:endParaRPr lang="en-US" sz="2400" dirty="0">
              <a:latin typeface="Century Gothic" panose="020B0502020202020204" pitchFamily="34" charset="0"/>
            </a:endParaRPr>
          </a:p>
        </p:txBody>
      </p:sp>
    </p:spTree>
    <p:extLst>
      <p:ext uri="{BB962C8B-B14F-4D97-AF65-F5344CB8AC3E}">
        <p14:creationId xmlns:p14="http://schemas.microsoft.com/office/powerpoint/2010/main" val="396286304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Jim Crow Laws (You Do)</a:t>
            </a:r>
            <a:endParaRPr lang="en-US" dirty="0"/>
          </a:p>
        </p:txBody>
      </p:sp>
      <p:sp>
        <p:nvSpPr>
          <p:cNvPr id="3" name="Content Placeholder 2"/>
          <p:cNvSpPr>
            <a:spLocks noGrp="1"/>
          </p:cNvSpPr>
          <p:nvPr>
            <p:ph idx="1"/>
          </p:nvPr>
        </p:nvSpPr>
        <p:spPr/>
        <p:txBody>
          <a:bodyPr>
            <a:normAutofit/>
          </a:bodyPr>
          <a:lstStyle/>
          <a:p>
            <a:pPr>
              <a:buFont typeface="Wingdings" panose="05000000000000000000" pitchFamily="2" charset="2"/>
              <a:buChar char="§"/>
            </a:pPr>
            <a:r>
              <a:rPr lang="en-US" sz="3200" dirty="0" smtClean="0">
                <a:latin typeface="Century Gothic" panose="020B0502020202020204" pitchFamily="34" charset="0"/>
              </a:rPr>
              <a:t>Essential Question</a:t>
            </a:r>
            <a:r>
              <a:rPr lang="en-US" sz="3200" dirty="0">
                <a:latin typeface="Century Gothic" panose="020B0502020202020204" pitchFamily="34" charset="0"/>
              </a:rPr>
              <a:t>: How did Jim Crow laws affect the United States?</a:t>
            </a:r>
          </a:p>
          <a:p>
            <a:pPr>
              <a:buFont typeface="Wingdings" panose="05000000000000000000" pitchFamily="2" charset="2"/>
              <a:buChar char="§"/>
            </a:pPr>
            <a:r>
              <a:rPr lang="en-US" sz="3200" dirty="0" smtClean="0">
                <a:latin typeface="Century Gothic" panose="020B0502020202020204" pitchFamily="34" charset="0"/>
              </a:rPr>
              <a:t>Cite specific evidence to support your answer.</a:t>
            </a:r>
            <a:endParaRPr lang="en-US" sz="3200" dirty="0">
              <a:latin typeface="Century Gothic" panose="020B0502020202020204" pitchFamily="34" charset="0"/>
            </a:endParaRPr>
          </a:p>
          <a:p>
            <a:pPr marL="0" indent="0">
              <a:buNone/>
            </a:pPr>
            <a:endParaRPr lang="en-US" sz="3200" dirty="0">
              <a:latin typeface="Century Gothic" panose="020B0502020202020204" pitchFamily="34" charset="0"/>
            </a:endParaRPr>
          </a:p>
        </p:txBody>
      </p:sp>
    </p:spTree>
    <p:extLst>
      <p:ext uri="{BB962C8B-B14F-4D97-AF65-F5344CB8AC3E}">
        <p14:creationId xmlns:p14="http://schemas.microsoft.com/office/powerpoint/2010/main" val="223541929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9245" y="540914"/>
            <a:ext cx="9646276" cy="5718220"/>
          </a:xfrm>
        </p:spPr>
        <p:txBody>
          <a:bodyPr>
            <a:normAutofit fontScale="92500" lnSpcReduction="10000"/>
          </a:bodyPr>
          <a:lstStyle/>
          <a:p>
            <a:pPr marL="0" indent="0">
              <a:buNone/>
            </a:pPr>
            <a:r>
              <a:rPr lang="en-US" sz="2800" dirty="0" smtClean="0">
                <a:latin typeface="Century Gothic" panose="020B0502020202020204" pitchFamily="34" charset="0"/>
              </a:rPr>
              <a:t>Bell Ringer (3 minutes)</a:t>
            </a:r>
          </a:p>
          <a:p>
            <a:pPr marL="514350" indent="-514350">
              <a:buFont typeface="+mj-lt"/>
              <a:buAutoNum type="arabicPeriod"/>
            </a:pPr>
            <a:r>
              <a:rPr lang="en-US" sz="2200" dirty="0">
                <a:latin typeface="Century Gothic" panose="020B0502020202020204" pitchFamily="34" charset="0"/>
              </a:rPr>
              <a:t>The Jim Crow laws of the post-Civil War Era were </a:t>
            </a:r>
            <a:r>
              <a:rPr lang="en-US" sz="2200" dirty="0" smtClean="0">
                <a:latin typeface="Century Gothic" panose="020B0502020202020204" pitchFamily="34" charset="0"/>
              </a:rPr>
              <a:t>attempts by </a:t>
            </a:r>
          </a:p>
          <a:p>
            <a:pPr marL="457200" indent="-457200">
              <a:buFont typeface="+mj-lt"/>
              <a:buAutoNum type="alphaUcPeriod"/>
            </a:pPr>
            <a:r>
              <a:rPr lang="en-US" sz="2200" dirty="0">
                <a:latin typeface="Century Gothic" panose="020B0502020202020204" pitchFamily="34" charset="0"/>
              </a:rPr>
              <a:t>the Federal Government to improve the status of African Americans and Native American Indians </a:t>
            </a:r>
          </a:p>
          <a:p>
            <a:pPr marL="457200" indent="-457200">
              <a:buFont typeface="+mj-lt"/>
              <a:buAutoNum type="alphaUcPeriod"/>
            </a:pPr>
            <a:r>
              <a:rPr lang="en-US" sz="2200" dirty="0">
                <a:latin typeface="Century Gothic" panose="020B0502020202020204" pitchFamily="34" charset="0"/>
              </a:rPr>
              <a:t>state and local governments to restrict the freedoms of African Americans </a:t>
            </a:r>
          </a:p>
          <a:p>
            <a:pPr marL="457200" indent="-457200">
              <a:buFont typeface="+mj-lt"/>
              <a:buAutoNum type="alphaUcPeriod"/>
            </a:pPr>
            <a:r>
              <a:rPr lang="en-US" sz="2200" dirty="0">
                <a:latin typeface="Century Gothic" panose="020B0502020202020204" pitchFamily="34" charset="0"/>
              </a:rPr>
              <a:t>states to ban organizations such as the Ku Klux Klan </a:t>
            </a:r>
          </a:p>
          <a:p>
            <a:pPr marL="457200" indent="-457200">
              <a:buFont typeface="+mj-lt"/>
              <a:buAutoNum type="alphaUcPeriod"/>
            </a:pPr>
            <a:r>
              <a:rPr lang="en-US" sz="2200" dirty="0">
                <a:latin typeface="Century Gothic" panose="020B0502020202020204" pitchFamily="34" charset="0"/>
              </a:rPr>
              <a:t>the Radical Republicans in Congress to carry out Reconstruction plans</a:t>
            </a:r>
          </a:p>
          <a:p>
            <a:pPr marL="0" indent="0">
              <a:buNone/>
            </a:pPr>
            <a:endParaRPr lang="en-US" sz="2200" dirty="0" smtClean="0">
              <a:latin typeface="Century Gothic" panose="020B0502020202020204" pitchFamily="34" charset="0"/>
            </a:endParaRPr>
          </a:p>
          <a:p>
            <a:pPr marL="457200" indent="-457200">
              <a:buFont typeface="+mj-lt"/>
              <a:buAutoNum type="arabicPeriod" startAt="2"/>
            </a:pPr>
            <a:r>
              <a:rPr lang="en-US" sz="2200" dirty="0">
                <a:latin typeface="Century Gothic" panose="020B0502020202020204" pitchFamily="34" charset="0"/>
              </a:rPr>
              <a:t>The Jim Crow laws, upheld by the Supreme Court in Plessy </a:t>
            </a:r>
            <a:r>
              <a:rPr lang="en-US" sz="2200" dirty="0" err="1">
                <a:latin typeface="Century Gothic" panose="020B0502020202020204" pitchFamily="34" charset="0"/>
              </a:rPr>
              <a:t>v.</a:t>
            </a:r>
            <a:r>
              <a:rPr lang="en-US" sz="2200" dirty="0">
                <a:latin typeface="Century Gothic" panose="020B0502020202020204" pitchFamily="34" charset="0"/>
              </a:rPr>
              <a:t> Ferguson (1896), </a:t>
            </a:r>
            <a:r>
              <a:rPr lang="en-US" sz="2200" dirty="0" smtClean="0">
                <a:latin typeface="Century Gothic" panose="020B0502020202020204" pitchFamily="34" charset="0"/>
              </a:rPr>
              <a:t>provided for</a:t>
            </a:r>
          </a:p>
          <a:p>
            <a:pPr marL="457200" indent="-457200">
              <a:buFont typeface="+mj-lt"/>
              <a:buAutoNum type="alphaUcPeriod"/>
            </a:pPr>
            <a:r>
              <a:rPr lang="en-US" sz="2200" dirty="0">
                <a:latin typeface="Century Gothic" panose="020B0502020202020204" pitchFamily="34" charset="0"/>
              </a:rPr>
              <a:t>free land for former slaves </a:t>
            </a:r>
          </a:p>
          <a:p>
            <a:pPr marL="457200" indent="-457200">
              <a:buFont typeface="+mj-lt"/>
              <a:buAutoNum type="alphaUcPeriod"/>
            </a:pPr>
            <a:r>
              <a:rPr lang="en-US" sz="2200" dirty="0">
                <a:latin typeface="Century Gothic" panose="020B0502020202020204" pitchFamily="34" charset="0"/>
              </a:rPr>
              <a:t>separate public facilities based on race </a:t>
            </a:r>
          </a:p>
          <a:p>
            <a:pPr marL="457200" indent="-457200">
              <a:buFont typeface="+mj-lt"/>
              <a:buAutoNum type="alphaUcPeriod"/>
            </a:pPr>
            <a:r>
              <a:rPr lang="en-US" sz="2200" dirty="0">
                <a:latin typeface="Century Gothic" panose="020B0502020202020204" pitchFamily="34" charset="0"/>
              </a:rPr>
              <a:t>racial integration of public schools </a:t>
            </a:r>
          </a:p>
          <a:p>
            <a:pPr marL="457200" indent="-457200">
              <a:buFont typeface="+mj-lt"/>
              <a:buAutoNum type="alphaUcPeriod"/>
            </a:pPr>
            <a:r>
              <a:rPr lang="en-US" sz="2200" dirty="0">
                <a:latin typeface="Century Gothic" panose="020B0502020202020204" pitchFamily="34" charset="0"/>
              </a:rPr>
              <a:t>voting rights for African-American males </a:t>
            </a:r>
          </a:p>
          <a:p>
            <a:pPr marL="0" indent="0">
              <a:buNone/>
            </a:pPr>
            <a:endParaRPr lang="en-US" sz="2200" dirty="0">
              <a:latin typeface="Century Gothic" panose="020B0502020202020204" pitchFamily="34" charset="0"/>
            </a:endParaRPr>
          </a:p>
        </p:txBody>
      </p:sp>
    </p:spTree>
    <p:extLst>
      <p:ext uri="{BB962C8B-B14F-4D97-AF65-F5344CB8AC3E}">
        <p14:creationId xmlns:p14="http://schemas.microsoft.com/office/powerpoint/2010/main" val="182020766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Century Gothic" panose="020B0502020202020204" pitchFamily="34" charset="0"/>
              </a:rPr>
              <a:t>Jim Crow Laws</a:t>
            </a:r>
            <a:endParaRPr lang="en-US" dirty="0"/>
          </a:p>
        </p:txBody>
      </p:sp>
      <p:sp>
        <p:nvSpPr>
          <p:cNvPr id="3" name="Content Placeholder 2"/>
          <p:cNvSpPr>
            <a:spLocks noGrp="1"/>
          </p:cNvSpPr>
          <p:nvPr>
            <p:ph idx="1"/>
          </p:nvPr>
        </p:nvSpPr>
        <p:spPr/>
        <p:txBody>
          <a:bodyPr>
            <a:normAutofit/>
          </a:bodyPr>
          <a:lstStyle/>
          <a:p>
            <a:pPr marL="0" indent="0">
              <a:buNone/>
            </a:pPr>
            <a:r>
              <a:rPr lang="en-US" sz="2000" dirty="0" smtClean="0">
                <a:latin typeface="Century Gothic" panose="020B0502020202020204" pitchFamily="34" charset="0"/>
              </a:rPr>
              <a:t>Jim Crow Laws, Plessy </a:t>
            </a:r>
            <a:r>
              <a:rPr lang="en-US" sz="2000" dirty="0" err="1" smtClean="0">
                <a:latin typeface="Century Gothic" panose="020B0502020202020204" pitchFamily="34" charset="0"/>
              </a:rPr>
              <a:t>v.</a:t>
            </a:r>
            <a:r>
              <a:rPr lang="en-US" sz="2000" dirty="0" smtClean="0">
                <a:latin typeface="Century Gothic" panose="020B0502020202020204" pitchFamily="34" charset="0"/>
              </a:rPr>
              <a:t> Ferguson and Separate But Equal</a:t>
            </a:r>
          </a:p>
          <a:p>
            <a:pPr marL="0" indent="0">
              <a:buNone/>
            </a:pPr>
            <a:r>
              <a:rPr lang="en-US" sz="2000" dirty="0">
                <a:latin typeface="Century Gothic" panose="020B0502020202020204" pitchFamily="34" charset="0"/>
              </a:rPr>
              <a:t>Look for the information that answers the following question</a:t>
            </a:r>
            <a:r>
              <a:rPr lang="en-US" sz="2000" dirty="0" smtClean="0">
                <a:latin typeface="Century Gothic" panose="020B0502020202020204" pitchFamily="34" charset="0"/>
              </a:rPr>
              <a:t>: Did the passage of the 13</a:t>
            </a:r>
            <a:r>
              <a:rPr lang="en-US" sz="2000" baseline="30000" dirty="0" smtClean="0">
                <a:latin typeface="Century Gothic" panose="020B0502020202020204" pitchFamily="34" charset="0"/>
              </a:rPr>
              <a:t>th</a:t>
            </a:r>
            <a:r>
              <a:rPr lang="en-US" sz="2000" dirty="0" smtClean="0">
                <a:latin typeface="Century Gothic" panose="020B0502020202020204" pitchFamily="34" charset="0"/>
              </a:rPr>
              <a:t>, 14</a:t>
            </a:r>
            <a:r>
              <a:rPr lang="en-US" sz="2000" baseline="30000" dirty="0" smtClean="0">
                <a:latin typeface="Century Gothic" panose="020B0502020202020204" pitchFamily="34" charset="0"/>
              </a:rPr>
              <a:t>th</a:t>
            </a:r>
            <a:r>
              <a:rPr lang="en-US" sz="2000" dirty="0" smtClean="0">
                <a:latin typeface="Century Gothic" panose="020B0502020202020204" pitchFamily="34" charset="0"/>
              </a:rPr>
              <a:t> and 15</a:t>
            </a:r>
            <a:r>
              <a:rPr lang="en-US" sz="2000" baseline="30000" dirty="0" smtClean="0">
                <a:latin typeface="Century Gothic" panose="020B0502020202020204" pitchFamily="34" charset="0"/>
              </a:rPr>
              <a:t>th</a:t>
            </a:r>
            <a:r>
              <a:rPr lang="en-US" sz="2000" dirty="0" smtClean="0">
                <a:latin typeface="Century Gothic" panose="020B0502020202020204" pitchFamily="34" charset="0"/>
              </a:rPr>
              <a:t> Amendments improve the living conditions for African Americans? Why or why not?</a:t>
            </a:r>
          </a:p>
          <a:p>
            <a:pPr marL="0" indent="0">
              <a:buNone/>
            </a:pPr>
            <a:r>
              <a:rPr lang="en-US" sz="2000" dirty="0">
                <a:latin typeface="Century Gothic" panose="020B0502020202020204" pitchFamily="34" charset="0"/>
                <a:hlinkClick r:id="rId2"/>
              </a:rPr>
              <a:t>http://www.bing.com/videos/search?q=video+-+1890+beginning+of+jim+crow&amp;view=detail&amp;&amp;</a:t>
            </a:r>
            <a:r>
              <a:rPr lang="en-US" sz="2000" dirty="0" smtClean="0">
                <a:latin typeface="Century Gothic" panose="020B0502020202020204" pitchFamily="34" charset="0"/>
                <a:hlinkClick r:id="rId2"/>
              </a:rPr>
              <a:t>mid=87FDC6996C10F8A4343787FDC6996C10F8A43437&amp;rvsmid=87FDC6996C10F8A4343787FDC6996C10F8A43437&amp;fsscr=0</a:t>
            </a:r>
            <a:endParaRPr lang="en-US" sz="2000" dirty="0" smtClean="0">
              <a:latin typeface="Century Gothic" panose="020B0502020202020204" pitchFamily="34" charset="0"/>
            </a:endParaRPr>
          </a:p>
          <a:p>
            <a:pPr marL="0" indent="0">
              <a:buNone/>
            </a:pPr>
            <a:endParaRPr lang="en-US" sz="2000" dirty="0" smtClean="0">
              <a:latin typeface="Century Gothic" panose="020B0502020202020204" pitchFamily="34" charset="0"/>
            </a:endParaRPr>
          </a:p>
          <a:p>
            <a:pPr marL="0" indent="0">
              <a:buNone/>
            </a:pPr>
            <a:endParaRPr lang="en-US" sz="2000" dirty="0">
              <a:latin typeface="Century Gothic" panose="020B0502020202020204" pitchFamily="34" charset="0"/>
            </a:endParaRPr>
          </a:p>
        </p:txBody>
      </p:sp>
    </p:spTree>
    <p:extLst>
      <p:ext uri="{BB962C8B-B14F-4D97-AF65-F5344CB8AC3E}">
        <p14:creationId xmlns:p14="http://schemas.microsoft.com/office/powerpoint/2010/main" val="79204334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entury Gothic" panose="020B0502020202020204" pitchFamily="34" charset="0"/>
              </a:rPr>
              <a:t>Jim Crow Laws(I Do)</a:t>
            </a:r>
            <a:endParaRPr lang="en-US" sz="2800" dirty="0">
              <a:latin typeface="Century Gothic" panose="020B0502020202020204" pitchFamily="34" charset="0"/>
            </a:endParaRPr>
          </a:p>
        </p:txBody>
      </p:sp>
      <p:sp>
        <p:nvSpPr>
          <p:cNvPr id="5" name="Content Placeholder 4"/>
          <p:cNvSpPr>
            <a:spLocks noGrp="1"/>
          </p:cNvSpPr>
          <p:nvPr>
            <p:ph idx="1"/>
          </p:nvPr>
        </p:nvSpPr>
        <p:spPr>
          <a:xfrm>
            <a:off x="677334" y="1930400"/>
            <a:ext cx="8596668" cy="3880773"/>
          </a:xfrm>
        </p:spPr>
        <p:txBody>
          <a:bodyPr>
            <a:normAutofit/>
          </a:bodyPr>
          <a:lstStyle/>
          <a:p>
            <a:pPr>
              <a:buFont typeface="Wingdings" panose="05000000000000000000" pitchFamily="2" charset="2"/>
              <a:buChar char="Ø"/>
            </a:pPr>
            <a:r>
              <a:rPr lang="en-US" sz="2400" dirty="0" smtClean="0">
                <a:latin typeface="Century Gothic" panose="020B0502020202020204" pitchFamily="34" charset="0"/>
              </a:rPr>
              <a:t>After </a:t>
            </a:r>
            <a:r>
              <a:rPr lang="en-US" sz="2400" dirty="0">
                <a:latin typeface="Century Gothic" panose="020B0502020202020204" pitchFamily="34" charset="0"/>
              </a:rPr>
              <a:t>the end of Reconstruction, Southern state governments passed “Jim Crow” laws requiring racial segregation (separation of “white” and “colored”) in public </a:t>
            </a:r>
            <a:r>
              <a:rPr lang="en-US" sz="2400" dirty="0" smtClean="0">
                <a:latin typeface="Century Gothic" panose="020B0502020202020204" pitchFamily="34" charset="0"/>
              </a:rPr>
              <a:t>places.</a:t>
            </a:r>
          </a:p>
          <a:p>
            <a:pPr>
              <a:buFont typeface="Wingdings" panose="05000000000000000000" pitchFamily="2" charset="2"/>
              <a:buChar char="Ø"/>
            </a:pPr>
            <a:r>
              <a:rPr lang="en-US" sz="2400" dirty="0" smtClean="0">
                <a:latin typeface="Century Gothic" panose="020B0502020202020204" pitchFamily="34" charset="0"/>
              </a:rPr>
              <a:t>These </a:t>
            </a:r>
            <a:r>
              <a:rPr lang="en-US" sz="2400" dirty="0">
                <a:latin typeface="Century Gothic" panose="020B0502020202020204" pitchFamily="34" charset="0"/>
              </a:rPr>
              <a:t>laws were upheld by the U.S. Supreme Court in </a:t>
            </a:r>
            <a:r>
              <a:rPr lang="en-US" sz="2400" dirty="0" smtClean="0">
                <a:latin typeface="Century Gothic" panose="020B0502020202020204" pitchFamily="34" charset="0"/>
              </a:rPr>
              <a:t>P</a:t>
            </a:r>
            <a:r>
              <a:rPr lang="en-US" sz="2400" i="1" dirty="0" smtClean="0">
                <a:latin typeface="Century Gothic" panose="020B0502020202020204" pitchFamily="34" charset="0"/>
              </a:rPr>
              <a:t>lessy </a:t>
            </a:r>
            <a:r>
              <a:rPr lang="en-US" sz="2400" dirty="0" err="1">
                <a:latin typeface="Century Gothic" panose="020B0502020202020204" pitchFamily="34" charset="0"/>
              </a:rPr>
              <a:t>v.</a:t>
            </a:r>
            <a:r>
              <a:rPr lang="en-US" sz="2400" dirty="0">
                <a:latin typeface="Century Gothic" panose="020B0502020202020204" pitchFamily="34" charset="0"/>
              </a:rPr>
              <a:t> </a:t>
            </a:r>
            <a:r>
              <a:rPr lang="en-US" sz="2400" i="1" dirty="0">
                <a:latin typeface="Century Gothic" panose="020B0502020202020204" pitchFamily="34" charset="0"/>
              </a:rPr>
              <a:t>Ferguson </a:t>
            </a:r>
            <a:r>
              <a:rPr lang="en-US" sz="2400" dirty="0">
                <a:latin typeface="Century Gothic" panose="020B0502020202020204" pitchFamily="34" charset="0"/>
              </a:rPr>
              <a:t>(</a:t>
            </a:r>
            <a:r>
              <a:rPr lang="en-US" sz="2400" dirty="0" smtClean="0">
                <a:latin typeface="Century Gothic" panose="020B0502020202020204" pitchFamily="34" charset="0"/>
              </a:rPr>
              <a:t>1896) </a:t>
            </a:r>
          </a:p>
          <a:p>
            <a:pPr>
              <a:buFont typeface="Wingdings" panose="05000000000000000000" pitchFamily="2" charset="2"/>
              <a:buChar char="Ø"/>
            </a:pPr>
            <a:r>
              <a:rPr lang="en-US" sz="2400" dirty="0" smtClean="0">
                <a:latin typeface="Century Gothic" panose="020B0502020202020204" pitchFamily="34" charset="0"/>
              </a:rPr>
              <a:t>The Ku Klux Klan terrorized African Americans and prevented them from exercising their political rights.</a:t>
            </a:r>
            <a:endParaRPr lang="en-US" sz="2400" dirty="0">
              <a:latin typeface="Century Gothic" panose="020B0502020202020204" pitchFamily="34" charset="0"/>
            </a:endParaRPr>
          </a:p>
          <a:p>
            <a:pPr marL="0" indent="0">
              <a:buNone/>
            </a:pPr>
            <a:endParaRPr lang="en-US" dirty="0"/>
          </a:p>
        </p:txBody>
      </p:sp>
    </p:spTree>
    <p:extLst>
      <p:ext uri="{BB962C8B-B14F-4D97-AF65-F5344CB8AC3E}">
        <p14:creationId xmlns:p14="http://schemas.microsoft.com/office/powerpoint/2010/main" val="350277116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entury Gothic" panose="020B0502020202020204" pitchFamily="34" charset="0"/>
              </a:rPr>
              <a:t>Jim Crow Laws(I Do)</a:t>
            </a:r>
            <a:endParaRPr lang="en-US" sz="2800" dirty="0">
              <a:latin typeface="Century Gothic" panose="020B0502020202020204" pitchFamily="34" charset="0"/>
            </a:endParaRPr>
          </a:p>
        </p:txBody>
      </p:sp>
      <p:sp>
        <p:nvSpPr>
          <p:cNvPr id="5" name="Content Placeholder 4"/>
          <p:cNvSpPr>
            <a:spLocks noGrp="1"/>
          </p:cNvSpPr>
          <p:nvPr>
            <p:ph idx="1"/>
          </p:nvPr>
        </p:nvSpPr>
        <p:spPr>
          <a:xfrm>
            <a:off x="677334" y="1930400"/>
            <a:ext cx="8596668" cy="3880773"/>
          </a:xfrm>
        </p:spPr>
        <p:txBody>
          <a:bodyPr>
            <a:normAutofit/>
          </a:bodyPr>
          <a:lstStyle/>
          <a:p>
            <a:pPr marL="0" indent="0">
              <a:buNone/>
            </a:pPr>
            <a:r>
              <a:rPr lang="en-US" sz="2200" dirty="0" smtClean="0">
                <a:latin typeface="Century Gothic" panose="020B0502020202020204" pitchFamily="34" charset="0"/>
              </a:rPr>
              <a:t>…By state law, whites and blacks attended different schools, rode in separate railways cars, ate at different restaurants, used different public toilets and water fountains, and sat on different public benches. The facilities given to African Americans were generally inferior.</a:t>
            </a:r>
          </a:p>
          <a:p>
            <a:pPr marL="0" indent="0">
              <a:buNone/>
            </a:pPr>
            <a:endParaRPr lang="en-US" sz="2200" dirty="0">
              <a:latin typeface="Century Gothic" panose="020B0502020202020204" pitchFamily="34" charset="0"/>
            </a:endParaRPr>
          </a:p>
          <a:p>
            <a:pPr marL="0" indent="0">
              <a:buNone/>
            </a:pPr>
            <a:r>
              <a:rPr lang="en-US" sz="2200" dirty="0" smtClean="0">
                <a:latin typeface="Century Gothic" panose="020B0502020202020204" pitchFamily="34" charset="0"/>
              </a:rPr>
              <a:t>                                          Gateway to U.S. History, pages 32 - 33</a:t>
            </a:r>
            <a:endParaRPr lang="en-US" sz="2200" dirty="0">
              <a:latin typeface="Century Gothic" panose="020B0502020202020204" pitchFamily="34" charset="0"/>
            </a:endParaRPr>
          </a:p>
        </p:txBody>
      </p:sp>
    </p:spTree>
    <p:extLst>
      <p:ext uri="{BB962C8B-B14F-4D97-AF65-F5344CB8AC3E}">
        <p14:creationId xmlns:p14="http://schemas.microsoft.com/office/powerpoint/2010/main" val="359716574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smtClean="0">
                <a:latin typeface="Century Gothic" panose="020B0502020202020204" pitchFamily="34" charset="0"/>
              </a:rPr>
              <a:t>Jim Crow Laws (I Do)</a:t>
            </a:r>
            <a:endParaRPr lang="en-US" sz="2800" dirty="0">
              <a:latin typeface="Century Gothic" panose="020B0502020202020204" pitchFamily="34" charset="0"/>
            </a:endParaRPr>
          </a:p>
        </p:txBody>
      </p:sp>
      <p:sp>
        <p:nvSpPr>
          <p:cNvPr id="9" name="Content Placeholder 8"/>
          <p:cNvSpPr>
            <a:spLocks noGrp="1"/>
          </p:cNvSpPr>
          <p:nvPr>
            <p:ph idx="1"/>
          </p:nvPr>
        </p:nvSpPr>
        <p:spPr/>
        <p:txBody>
          <a:bodyPr/>
          <a:lstStyle/>
          <a:p>
            <a:pPr marL="0" indent="0">
              <a:buNone/>
            </a:pPr>
            <a:r>
              <a:rPr lang="en-US" sz="2200" b="1" dirty="0" smtClean="0">
                <a:latin typeface="Century Gothic" panose="020B0502020202020204" pitchFamily="34" charset="0"/>
              </a:rPr>
              <a:t>Effects of Segregation:</a:t>
            </a:r>
          </a:p>
          <a:p>
            <a:pPr>
              <a:buFont typeface="Wingdings" panose="05000000000000000000" pitchFamily="2" charset="2"/>
              <a:buChar char="Ø"/>
            </a:pPr>
            <a:r>
              <a:rPr lang="en-US" sz="2200" dirty="0" smtClean="0">
                <a:latin typeface="Century Gothic" panose="020B0502020202020204" pitchFamily="34" charset="0"/>
              </a:rPr>
              <a:t>denied black citizens equal opportunities and rights</a:t>
            </a:r>
          </a:p>
          <a:p>
            <a:pPr>
              <a:buFont typeface="Wingdings" panose="05000000000000000000" pitchFamily="2" charset="2"/>
              <a:buChar char="Ø"/>
            </a:pPr>
            <a:r>
              <a:rPr lang="en-US" sz="2200" dirty="0" smtClean="0">
                <a:latin typeface="Century Gothic" panose="020B0502020202020204" pitchFamily="34" charset="0"/>
              </a:rPr>
              <a:t>reinforced white racism &amp; fear of blacks</a:t>
            </a:r>
          </a:p>
          <a:p>
            <a:pPr>
              <a:buFont typeface="Wingdings" panose="05000000000000000000" pitchFamily="2" charset="2"/>
              <a:buChar char="Ø"/>
            </a:pPr>
            <a:r>
              <a:rPr lang="en-US" sz="2200" dirty="0">
                <a:latin typeface="Century Gothic" panose="020B0502020202020204" pitchFamily="34" charset="0"/>
              </a:rPr>
              <a:t>c</a:t>
            </a:r>
            <a:r>
              <a:rPr lang="en-US" sz="2200" dirty="0" smtClean="0">
                <a:latin typeface="Century Gothic" panose="020B0502020202020204" pitchFamily="34" charset="0"/>
              </a:rPr>
              <a:t>onveyed the message that whites were superior</a:t>
            </a:r>
          </a:p>
          <a:p>
            <a:pPr marL="0" indent="0">
              <a:buNone/>
            </a:pPr>
            <a:r>
              <a:rPr lang="en-US" sz="2200" b="1" dirty="0" smtClean="0">
                <a:latin typeface="Century Gothic" panose="020B0502020202020204" pitchFamily="34" charset="0"/>
              </a:rPr>
              <a:t>African American Response:</a:t>
            </a:r>
          </a:p>
          <a:p>
            <a:pPr>
              <a:buFont typeface="Wingdings" panose="05000000000000000000" pitchFamily="2" charset="2"/>
              <a:buChar char="Ø"/>
            </a:pPr>
            <a:r>
              <a:rPr lang="en-US" sz="2200" dirty="0" smtClean="0">
                <a:latin typeface="Century Gothic" panose="020B0502020202020204" pitchFamily="34" charset="0"/>
              </a:rPr>
              <a:t>migrated northwards</a:t>
            </a:r>
          </a:p>
          <a:p>
            <a:pPr>
              <a:buFont typeface="Wingdings" panose="05000000000000000000" pitchFamily="2" charset="2"/>
              <a:buChar char="Ø"/>
            </a:pPr>
            <a:r>
              <a:rPr lang="en-US" sz="2200" dirty="0" smtClean="0">
                <a:latin typeface="Century Gothic" panose="020B0502020202020204" pitchFamily="34" charset="0"/>
              </a:rPr>
              <a:t>developed strong community &amp; church ties</a:t>
            </a:r>
          </a:p>
          <a:p>
            <a:pPr>
              <a:buFont typeface="Wingdings" panose="05000000000000000000" pitchFamily="2" charset="2"/>
              <a:buChar char="Ø"/>
            </a:pPr>
            <a:endParaRPr lang="en-US" dirty="0" smtClean="0">
              <a:latin typeface="Century Gothic" panose="020B0502020202020204" pitchFamily="34" charset="0"/>
            </a:endParaRPr>
          </a:p>
          <a:p>
            <a:pPr>
              <a:buFont typeface="Wingdings" panose="05000000000000000000" pitchFamily="2" charset="2"/>
              <a:buChar char="Ø"/>
            </a:pPr>
            <a:endParaRPr lang="en-US" dirty="0"/>
          </a:p>
        </p:txBody>
      </p:sp>
    </p:spTree>
    <p:extLst>
      <p:ext uri="{BB962C8B-B14F-4D97-AF65-F5344CB8AC3E}">
        <p14:creationId xmlns:p14="http://schemas.microsoft.com/office/powerpoint/2010/main" val="310356126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7334" y="467932"/>
            <a:ext cx="8596668" cy="974502"/>
          </a:xfrm>
        </p:spPr>
        <p:txBody>
          <a:bodyPr>
            <a:normAutofit/>
          </a:bodyPr>
          <a:lstStyle/>
          <a:p>
            <a:r>
              <a:rPr lang="en-US" sz="2800" dirty="0" smtClean="0">
                <a:latin typeface="Century Gothic" panose="020B0502020202020204" pitchFamily="34" charset="0"/>
              </a:rPr>
              <a:t>Jim Crow Laws</a:t>
            </a:r>
            <a:endParaRPr lang="en-US" sz="2800" dirty="0">
              <a:latin typeface="Century Gothic" panose="020B0502020202020204" pitchFamily="34" charset="0"/>
            </a:endParaRPr>
          </a:p>
        </p:txBody>
      </p:sp>
      <p:sp>
        <p:nvSpPr>
          <p:cNvPr id="5" name="Content Placeholder 4"/>
          <p:cNvSpPr>
            <a:spLocks noGrp="1"/>
          </p:cNvSpPr>
          <p:nvPr>
            <p:ph idx="1"/>
          </p:nvPr>
        </p:nvSpPr>
        <p:spPr/>
        <p:txBody>
          <a:bodyPr>
            <a:normAutofit/>
          </a:bodyPr>
          <a:lstStyle/>
          <a:p>
            <a:pPr>
              <a:buFont typeface="Wingdings" panose="05000000000000000000" pitchFamily="2" charset="2"/>
              <a:buChar char="Ø"/>
            </a:pPr>
            <a:r>
              <a:rPr lang="en-US" sz="3600" dirty="0" smtClean="0">
                <a:latin typeface="Century Gothic" panose="020B0502020202020204" pitchFamily="34" charset="0"/>
              </a:rPr>
              <a:t>What effect did the end of Reconstruction have on African Americans?</a:t>
            </a:r>
            <a:endParaRPr lang="en-US" sz="3600" dirty="0">
              <a:latin typeface="Century Gothic" panose="020B0502020202020204" pitchFamily="34" charset="0"/>
            </a:endParaRPr>
          </a:p>
        </p:txBody>
      </p:sp>
    </p:spTree>
    <p:extLst>
      <p:ext uri="{BB962C8B-B14F-4D97-AF65-F5344CB8AC3E}">
        <p14:creationId xmlns:p14="http://schemas.microsoft.com/office/powerpoint/2010/main" val="103626167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5914" y="609600"/>
            <a:ext cx="8308087" cy="1026017"/>
          </a:xfrm>
        </p:spPr>
        <p:txBody>
          <a:bodyPr>
            <a:normAutofit/>
          </a:bodyPr>
          <a:lstStyle/>
          <a:p>
            <a:r>
              <a:rPr lang="en-US" sz="2800" dirty="0" smtClean="0">
                <a:latin typeface="Century Gothic" panose="020B0502020202020204" pitchFamily="34" charset="0"/>
              </a:rPr>
              <a:t>Jim Crow Laws (We Do)</a:t>
            </a:r>
            <a:endParaRPr lang="en-US" sz="2800" dirty="0">
              <a:latin typeface="Century Gothic" panose="020B0502020202020204" pitchFamily="34" charset="0"/>
            </a:endParaRPr>
          </a:p>
        </p:txBody>
      </p:sp>
      <p:pic>
        <p:nvPicPr>
          <p:cNvPr id="6" name="Content Placeholder 5"/>
          <p:cNvPicPr>
            <a:picLocks noGrp="1" noChangeAspect="1"/>
          </p:cNvPicPr>
          <p:nvPr>
            <p:ph sz="half" idx="1"/>
          </p:nvPr>
        </p:nvPicPr>
        <p:blipFill>
          <a:blip r:embed="rId2"/>
          <a:stretch>
            <a:fillRect/>
          </a:stretch>
        </p:blipFill>
        <p:spPr>
          <a:xfrm>
            <a:off x="262980" y="2160588"/>
            <a:ext cx="5558270" cy="3880774"/>
          </a:xfrm>
          <a:prstGeom prst="rect">
            <a:avLst/>
          </a:prstGeom>
        </p:spPr>
      </p:pic>
      <p:sp>
        <p:nvSpPr>
          <p:cNvPr id="4" name="Content Placeholder 3"/>
          <p:cNvSpPr>
            <a:spLocks noGrp="1"/>
          </p:cNvSpPr>
          <p:nvPr>
            <p:ph sz="half" idx="2"/>
          </p:nvPr>
        </p:nvSpPr>
        <p:spPr>
          <a:xfrm>
            <a:off x="5821250" y="2266682"/>
            <a:ext cx="3452753" cy="3774680"/>
          </a:xfrm>
        </p:spPr>
        <p:txBody>
          <a:bodyPr/>
          <a:lstStyle/>
          <a:p>
            <a:r>
              <a:rPr lang="en-US" sz="2000" dirty="0" smtClean="0">
                <a:latin typeface="Century Gothic" panose="020B0502020202020204" pitchFamily="34" charset="0"/>
              </a:rPr>
              <a:t>What do you notice about this picture?</a:t>
            </a:r>
          </a:p>
          <a:p>
            <a:r>
              <a:rPr lang="en-US" sz="2000" dirty="0" smtClean="0">
                <a:latin typeface="Century Gothic" panose="020B0502020202020204" pitchFamily="34" charset="0"/>
              </a:rPr>
              <a:t>How would you react if you were subjected to these conditions?</a:t>
            </a:r>
          </a:p>
          <a:p>
            <a:endParaRPr lang="en-US" dirty="0" smtClean="0"/>
          </a:p>
        </p:txBody>
      </p:sp>
    </p:spTree>
    <p:extLst>
      <p:ext uri="{BB962C8B-B14F-4D97-AF65-F5344CB8AC3E}">
        <p14:creationId xmlns:p14="http://schemas.microsoft.com/office/powerpoint/2010/main" val="41545226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65914" y="609600"/>
            <a:ext cx="8308087" cy="1026017"/>
          </a:xfrm>
        </p:spPr>
        <p:txBody>
          <a:bodyPr>
            <a:normAutofit/>
          </a:bodyPr>
          <a:lstStyle/>
          <a:p>
            <a:r>
              <a:rPr lang="en-US" sz="2800" dirty="0" smtClean="0">
                <a:latin typeface="Century Gothic" panose="020B0502020202020204" pitchFamily="34" charset="0"/>
              </a:rPr>
              <a:t>Jim Crow Laws (We Do)</a:t>
            </a:r>
            <a:endParaRPr lang="en-US" sz="2800" dirty="0">
              <a:latin typeface="Century Gothic" panose="020B0502020202020204" pitchFamily="34" charset="0"/>
            </a:endParaRPr>
          </a:p>
        </p:txBody>
      </p:sp>
      <p:sp>
        <p:nvSpPr>
          <p:cNvPr id="4" name="Content Placeholder 3"/>
          <p:cNvSpPr>
            <a:spLocks noGrp="1"/>
          </p:cNvSpPr>
          <p:nvPr>
            <p:ph sz="half" idx="2"/>
          </p:nvPr>
        </p:nvSpPr>
        <p:spPr>
          <a:xfrm>
            <a:off x="5821250" y="2266682"/>
            <a:ext cx="3452753" cy="3774680"/>
          </a:xfrm>
        </p:spPr>
        <p:txBody>
          <a:bodyPr/>
          <a:lstStyle/>
          <a:p>
            <a:r>
              <a:rPr lang="en-US" sz="2000" dirty="0" smtClean="0">
                <a:latin typeface="Century Gothic" panose="020B0502020202020204" pitchFamily="34" charset="0"/>
              </a:rPr>
              <a:t>How would you react if you were excluded?</a:t>
            </a:r>
          </a:p>
          <a:p>
            <a:r>
              <a:rPr lang="en-US" sz="2000" dirty="0" smtClean="0">
                <a:latin typeface="Century Gothic" panose="020B0502020202020204" pitchFamily="34" charset="0"/>
              </a:rPr>
              <a:t>How would you feel if you were not excluded?</a:t>
            </a:r>
          </a:p>
          <a:p>
            <a:r>
              <a:rPr lang="en-US" sz="2000" dirty="0" smtClean="0">
                <a:latin typeface="Century Gothic" panose="020B0502020202020204" pitchFamily="34" charset="0"/>
              </a:rPr>
              <a:t>What would you do if you were asked to enforce this rule or law?</a:t>
            </a:r>
          </a:p>
          <a:p>
            <a:endParaRPr lang="en-US" dirty="0" smtClean="0"/>
          </a:p>
        </p:txBody>
      </p:sp>
      <p:pic>
        <p:nvPicPr>
          <p:cNvPr id="5" name="Content Placeholder 4"/>
          <p:cNvPicPr>
            <a:picLocks noGrp="1" noChangeAspect="1"/>
          </p:cNvPicPr>
          <p:nvPr>
            <p:ph sz="half" idx="1"/>
          </p:nvPr>
        </p:nvPicPr>
        <p:blipFill>
          <a:blip r:embed="rId2"/>
          <a:stretch>
            <a:fillRect/>
          </a:stretch>
        </p:blipFill>
        <p:spPr>
          <a:xfrm>
            <a:off x="965914" y="1285584"/>
            <a:ext cx="3812148" cy="5343816"/>
          </a:xfrm>
          <a:prstGeom prst="rect">
            <a:avLst/>
          </a:prstGeom>
        </p:spPr>
      </p:pic>
    </p:spTree>
    <p:extLst>
      <p:ext uri="{BB962C8B-B14F-4D97-AF65-F5344CB8AC3E}">
        <p14:creationId xmlns:p14="http://schemas.microsoft.com/office/powerpoint/2010/main" val="2795478245"/>
      </p:ext>
    </p:extLst>
  </p:cSld>
  <p:clrMapOvr>
    <a:masterClrMapping/>
  </p:clrMapOvr>
  <p:timing>
    <p:tnLst>
      <p:par>
        <p:cTn id="1" dur="indefinite" restart="never" nodeType="tmRoot"/>
      </p:par>
    </p:tnLst>
  </p:timing>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docProps/app.xml><?xml version="1.0" encoding="utf-8"?>
<Properties xmlns="http://schemas.openxmlformats.org/officeDocument/2006/extended-properties" xmlns:vt="http://schemas.openxmlformats.org/officeDocument/2006/docPropsVTypes">
  <Template>Facet</Template>
  <TotalTime>837</TotalTime>
  <Words>965</Words>
  <Application>Microsoft Office PowerPoint</Application>
  <PresentationFormat>Widescreen</PresentationFormat>
  <Paragraphs>111</Paragraphs>
  <Slides>19</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19</vt:i4>
      </vt:variant>
    </vt:vector>
  </HeadingPairs>
  <TitlesOfParts>
    <vt:vector size="25" baseType="lpstr">
      <vt:lpstr>Arial</vt:lpstr>
      <vt:lpstr>Century Gothic</vt:lpstr>
      <vt:lpstr>Trebuchet MS</vt:lpstr>
      <vt:lpstr>Wingdings</vt:lpstr>
      <vt:lpstr>Wingdings 3</vt:lpstr>
      <vt:lpstr>Facet</vt:lpstr>
      <vt:lpstr>Jim Crow Laws</vt:lpstr>
      <vt:lpstr>PowerPoint Presentation</vt:lpstr>
      <vt:lpstr>Jim Crow Laws</vt:lpstr>
      <vt:lpstr>Jim Crow Laws(I Do)</vt:lpstr>
      <vt:lpstr>Jim Crow Laws(I Do)</vt:lpstr>
      <vt:lpstr>Jim Crow Laws (I Do)</vt:lpstr>
      <vt:lpstr>Jim Crow Laws</vt:lpstr>
      <vt:lpstr>Jim Crow Laws (We Do)</vt:lpstr>
      <vt:lpstr>Jim Crow Laws (We Do)</vt:lpstr>
      <vt:lpstr>Jim Crow Laws (We Do)</vt:lpstr>
      <vt:lpstr>PowerPoint Presentation</vt:lpstr>
      <vt:lpstr>PowerPoint Presentation</vt:lpstr>
      <vt:lpstr>PowerPoint Presentation</vt:lpstr>
      <vt:lpstr>PowerPoint Presentation</vt:lpstr>
      <vt:lpstr>Jim Crow Laws (You Do)</vt:lpstr>
      <vt:lpstr>Jim Crow Laws (You Do)</vt:lpstr>
      <vt:lpstr>Jim Crow Laws (You Do)</vt:lpstr>
      <vt:lpstr>Jim Crow Laws (You Do)</vt:lpstr>
      <vt:lpstr>Jim Crow Laws (You Do)</vt:lpstr>
    </vt:vector>
  </TitlesOfParts>
  <Company>Duval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Division of the Republican Party during Reconstruction</dc:title>
  <dc:creator>Washington Robinson, Tilena V.</dc:creator>
  <cp:lastModifiedBy>Sacerdote, Kevin R.</cp:lastModifiedBy>
  <cp:revision>73</cp:revision>
  <dcterms:created xsi:type="dcterms:W3CDTF">2015-12-30T01:59:37Z</dcterms:created>
  <dcterms:modified xsi:type="dcterms:W3CDTF">2016-03-04T15:30:00Z</dcterms:modified>
</cp:coreProperties>
</file>